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5"/>
  </p:notesMasterIdLst>
  <p:sldIdLst>
    <p:sldId id="256" r:id="rId2"/>
    <p:sldId id="257" r:id="rId3"/>
    <p:sldId id="258" r:id="rId4"/>
    <p:sldId id="259" r:id="rId5"/>
    <p:sldId id="260" r:id="rId6"/>
    <p:sldId id="261" r:id="rId7"/>
    <p:sldId id="262" r:id="rId8"/>
    <p:sldId id="263" r:id="rId9"/>
    <p:sldId id="264" r:id="rId10"/>
    <p:sldId id="266" r:id="rId11"/>
    <p:sldId id="265"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74173" autoAdjust="0"/>
  </p:normalViewPr>
  <p:slideViewPr>
    <p:cSldViewPr snapToGrid="0" showGuides="1">
      <p:cViewPr varScale="1">
        <p:scale>
          <a:sx n="59" d="100"/>
          <a:sy n="59" d="100"/>
        </p:scale>
        <p:origin x="1402" y="67"/>
      </p:cViewPr>
      <p:guideLst>
        <p:guide orient="horz" pos="2160"/>
        <p:guide pos="3840"/>
      </p:guideLst>
    </p:cSldViewPr>
  </p:slideViewPr>
  <p:notesTextViewPr>
    <p:cViewPr>
      <p:scale>
        <a:sx n="1" d="1"/>
        <a:sy n="1" d="1"/>
      </p:scale>
      <p:origin x="0" y="-29"/>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70BE0A-7564-498D-B92D-387661A2E897}" type="datetimeFigureOut">
              <a:rPr lang="ru-RU" smtClean="0"/>
              <a:t>27.10.2023</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BF3F5E-A5EC-47C0-97EE-32D18898A4F9}" type="slidenum">
              <a:rPr lang="ru-RU" smtClean="0"/>
              <a:t>‹#›</a:t>
            </a:fld>
            <a:endParaRPr lang="ru-RU"/>
          </a:p>
        </p:txBody>
      </p:sp>
    </p:spTree>
    <p:extLst>
      <p:ext uri="{BB962C8B-B14F-4D97-AF65-F5344CB8AC3E}">
        <p14:creationId xmlns:p14="http://schemas.microsoft.com/office/powerpoint/2010/main" val="1007726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Определение качества программного обеспечения (ПО) является важным концептуальным аспектом в области информационных технологий. Качество ПО охватывает различные атрибуты и характеристики, которые определяют, насколько успешно программное обеспечение выполняет свои функции и удовлетворяет потребности пользователей. Вот базовое определение качества ПО:</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a:t>
            </a:fld>
            <a:endParaRPr lang="ru-RU"/>
          </a:p>
        </p:txBody>
      </p:sp>
    </p:spTree>
    <p:extLst>
      <p:ext uri="{BB962C8B-B14F-4D97-AF65-F5344CB8AC3E}">
        <p14:creationId xmlns:p14="http://schemas.microsoft.com/office/powerpoint/2010/main" val="114308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Основные характеристики качества программного обеспечения (ПО) являются ключевыми атрибутами, которые определяют уровень удовлетворения потребностей пользователей и бизнеса. Давайте подробнее рассмотрим каждую из них:</a:t>
            </a:r>
          </a:p>
          <a:p>
            <a:pPr algn="l">
              <a:buFont typeface="+mj-lt"/>
              <a:buAutoNum type="arabicPeriod"/>
            </a:pPr>
            <a:r>
              <a:rPr lang="ru-RU" b="1" i="0" dirty="0">
                <a:solidFill>
                  <a:srgbClr val="D1D5DB"/>
                </a:solidFill>
                <a:effectLst/>
                <a:latin typeface="Söhne"/>
              </a:rPr>
              <a:t>Надежность</a:t>
            </a:r>
            <a:r>
              <a:rPr lang="ru-RU" b="0" i="0" dirty="0">
                <a:solidFill>
                  <a:srgbClr val="D1D5DB"/>
                </a:solidFill>
                <a:effectLst/>
                <a:latin typeface="Söhne"/>
              </a:rPr>
              <a:t>:</a:t>
            </a:r>
          </a:p>
          <a:p>
            <a:pPr marL="742950" lvl="1" indent="-285750" algn="l">
              <a:buFont typeface="+mj-lt"/>
              <a:buAutoNum type="arabicPeriod"/>
            </a:pPr>
            <a:r>
              <a:rPr lang="ru-RU" b="1" i="0" dirty="0">
                <a:solidFill>
                  <a:srgbClr val="D1D5DB"/>
                </a:solidFill>
                <a:effectLst/>
                <a:latin typeface="Söhne"/>
              </a:rPr>
              <a:t>Определение</a:t>
            </a:r>
            <a:r>
              <a:rPr lang="ru-RU" b="0" i="0" dirty="0">
                <a:solidFill>
                  <a:srgbClr val="D1D5DB"/>
                </a:solidFill>
                <a:effectLst/>
                <a:latin typeface="Söhne"/>
              </a:rPr>
              <a:t>: Надежность ПО связана с тем, насколько оно способно выполнять свои функции без сбоев и ошибок в течение длительного времени.</a:t>
            </a:r>
          </a:p>
          <a:p>
            <a:pPr marL="742950" lvl="1" indent="-285750" algn="l">
              <a:buFont typeface="+mj-lt"/>
              <a:buAutoNum type="arabicPeriod"/>
            </a:pPr>
            <a:r>
              <a:rPr lang="ru-RU" b="1" i="0" dirty="0">
                <a:solidFill>
                  <a:srgbClr val="D1D5DB"/>
                </a:solidFill>
                <a:effectLst/>
                <a:latin typeface="Söhne"/>
              </a:rPr>
              <a:t>Пример</a:t>
            </a:r>
            <a:r>
              <a:rPr lang="ru-RU" b="0" i="0" dirty="0">
                <a:solidFill>
                  <a:srgbClr val="D1D5DB"/>
                </a:solidFill>
                <a:effectLst/>
                <a:latin typeface="Söhne"/>
              </a:rPr>
              <a:t>: Медицинская информационная система в больнице должна быть надежной. Если врачи и медсестры не могут получить доступ к </a:t>
            </a:r>
            <a:r>
              <a:rPr lang="ru-RU" b="0" i="0" dirty="0" err="1">
                <a:solidFill>
                  <a:srgbClr val="D1D5DB"/>
                </a:solidFill>
                <a:effectLst/>
                <a:latin typeface="Söhne"/>
              </a:rPr>
              <a:t>пациентской</a:t>
            </a:r>
            <a:r>
              <a:rPr lang="ru-RU" b="0" i="0" dirty="0">
                <a:solidFill>
                  <a:srgbClr val="D1D5DB"/>
                </a:solidFill>
                <a:effectLst/>
                <a:latin typeface="Söhne"/>
              </a:rPr>
              <a:t> информации из-за сбоя, это может повлечь серьезные последствия.</a:t>
            </a:r>
          </a:p>
          <a:p>
            <a:pPr algn="l">
              <a:buFont typeface="+mj-lt"/>
              <a:buAutoNum type="arabicPeriod"/>
            </a:pPr>
            <a:r>
              <a:rPr lang="ru-RU" b="1" i="0" dirty="0">
                <a:solidFill>
                  <a:srgbClr val="D1D5DB"/>
                </a:solidFill>
                <a:effectLst/>
                <a:latin typeface="Söhne"/>
              </a:rPr>
              <a:t>Производительность</a:t>
            </a:r>
            <a:r>
              <a:rPr lang="ru-RU" b="0" i="0" dirty="0">
                <a:solidFill>
                  <a:srgbClr val="D1D5DB"/>
                </a:solidFill>
                <a:effectLst/>
                <a:latin typeface="Söhne"/>
              </a:rPr>
              <a:t>:</a:t>
            </a:r>
          </a:p>
          <a:p>
            <a:pPr marL="742950" lvl="1" indent="-285750" algn="l">
              <a:buFont typeface="+mj-lt"/>
              <a:buAutoNum type="arabicPeriod"/>
            </a:pPr>
            <a:r>
              <a:rPr lang="ru-RU" b="1" i="0" dirty="0">
                <a:solidFill>
                  <a:srgbClr val="D1D5DB"/>
                </a:solidFill>
                <a:effectLst/>
                <a:latin typeface="Söhne"/>
              </a:rPr>
              <a:t>Определение</a:t>
            </a:r>
            <a:r>
              <a:rPr lang="ru-RU" b="0" i="0" dirty="0">
                <a:solidFill>
                  <a:srgbClr val="D1D5DB"/>
                </a:solidFill>
                <a:effectLst/>
                <a:latin typeface="Söhne"/>
              </a:rPr>
              <a:t>: Производительность ПО оценивает скорость и эффективность его работы. Это включает в себя время отклика, скорость выполнения операций и уровень задержек.</a:t>
            </a:r>
          </a:p>
          <a:p>
            <a:pPr marL="742950" lvl="1" indent="-285750" algn="l">
              <a:buFont typeface="+mj-lt"/>
              <a:buAutoNum type="arabicPeriod"/>
            </a:pPr>
            <a:r>
              <a:rPr lang="ru-RU" b="1" i="0" dirty="0">
                <a:solidFill>
                  <a:srgbClr val="D1D5DB"/>
                </a:solidFill>
                <a:effectLst/>
                <a:latin typeface="Söhne"/>
              </a:rPr>
              <a:t>Пример</a:t>
            </a:r>
            <a:r>
              <a:rPr lang="ru-RU" b="0" i="0" dirty="0">
                <a:solidFill>
                  <a:srgbClr val="D1D5DB"/>
                </a:solidFill>
                <a:effectLst/>
                <a:latin typeface="Söhne"/>
              </a:rPr>
              <a:t>: Веб-приложение для онлайн-магазина должно обеспечивать быструю загрузку страниц и обработку заказов. Медленная производительность может отпугнуть клиентов.</a:t>
            </a:r>
          </a:p>
          <a:p>
            <a:pPr algn="l">
              <a:buFont typeface="+mj-lt"/>
              <a:buAutoNum type="arabicPeriod"/>
            </a:pPr>
            <a:r>
              <a:rPr lang="ru-RU" b="1" i="0" dirty="0">
                <a:solidFill>
                  <a:srgbClr val="D1D5DB"/>
                </a:solidFill>
                <a:effectLst/>
                <a:latin typeface="Söhne"/>
              </a:rPr>
              <a:t>Безопасность</a:t>
            </a:r>
            <a:r>
              <a:rPr lang="ru-RU" b="0" i="0" dirty="0">
                <a:solidFill>
                  <a:srgbClr val="D1D5DB"/>
                </a:solidFill>
                <a:effectLst/>
                <a:latin typeface="Söhne"/>
              </a:rPr>
              <a:t>:</a:t>
            </a:r>
          </a:p>
          <a:p>
            <a:pPr marL="742950" lvl="1" indent="-285750" algn="l">
              <a:buFont typeface="+mj-lt"/>
              <a:buAutoNum type="arabicPeriod"/>
            </a:pPr>
            <a:r>
              <a:rPr lang="ru-RU" b="1" i="0" dirty="0">
                <a:solidFill>
                  <a:srgbClr val="D1D5DB"/>
                </a:solidFill>
                <a:effectLst/>
                <a:latin typeface="Söhne"/>
              </a:rPr>
              <a:t>Определение</a:t>
            </a:r>
            <a:r>
              <a:rPr lang="ru-RU" b="0" i="0" dirty="0">
                <a:solidFill>
                  <a:srgbClr val="D1D5DB"/>
                </a:solidFill>
                <a:effectLst/>
                <a:latin typeface="Söhne"/>
              </a:rPr>
              <a:t>: Безопасность ПО связана с защитой данных и конфиденциальности пользователей. ПО должно предотвращать несанкционированный доступ и обеспечивать целостность данных.</a:t>
            </a:r>
          </a:p>
          <a:p>
            <a:pPr marL="742950" lvl="1" indent="-285750" algn="l">
              <a:buFont typeface="+mj-lt"/>
              <a:buAutoNum type="arabicPeriod"/>
            </a:pPr>
            <a:r>
              <a:rPr lang="ru-RU" b="1" i="0" dirty="0">
                <a:solidFill>
                  <a:srgbClr val="D1D5DB"/>
                </a:solidFill>
                <a:effectLst/>
                <a:latin typeface="Söhne"/>
              </a:rPr>
              <a:t>Пример</a:t>
            </a:r>
            <a:r>
              <a:rPr lang="ru-RU" b="0" i="0" dirty="0">
                <a:solidFill>
                  <a:srgbClr val="D1D5DB"/>
                </a:solidFill>
                <a:effectLst/>
                <a:latin typeface="Söhne"/>
              </a:rPr>
              <a:t>: Мобильное приложение для банковских операций должно быть защищено от взлома. В противном случае злоумышленники могут получить доступ к банковским счетам пользователей.</a:t>
            </a:r>
          </a:p>
          <a:p>
            <a:pPr algn="l">
              <a:buFont typeface="+mj-lt"/>
              <a:buAutoNum type="arabicPeriod"/>
            </a:pPr>
            <a:r>
              <a:rPr lang="ru-RU" b="1" i="0" dirty="0" err="1">
                <a:solidFill>
                  <a:srgbClr val="D1D5DB"/>
                </a:solidFill>
                <a:effectLst/>
                <a:latin typeface="Söhne"/>
              </a:rPr>
              <a:t>Поддерживаемость</a:t>
            </a:r>
            <a:r>
              <a:rPr lang="ru-RU" b="0" i="0" dirty="0">
                <a:solidFill>
                  <a:srgbClr val="D1D5DB"/>
                </a:solidFill>
                <a:effectLst/>
                <a:latin typeface="Söhne"/>
              </a:rPr>
              <a:t>:</a:t>
            </a:r>
          </a:p>
          <a:p>
            <a:pPr marL="742950" lvl="1" indent="-285750" algn="l">
              <a:buFont typeface="+mj-lt"/>
              <a:buAutoNum type="arabicPeriod"/>
            </a:pPr>
            <a:r>
              <a:rPr lang="ru-RU" b="1" i="0" dirty="0">
                <a:solidFill>
                  <a:srgbClr val="D1D5DB"/>
                </a:solidFill>
                <a:effectLst/>
                <a:latin typeface="Söhne"/>
              </a:rPr>
              <a:t>Определение</a:t>
            </a:r>
            <a:r>
              <a:rPr lang="ru-RU" b="0" i="0" dirty="0">
                <a:solidFill>
                  <a:srgbClr val="D1D5DB"/>
                </a:solidFill>
                <a:effectLst/>
                <a:latin typeface="Söhne"/>
              </a:rPr>
              <a:t>: </a:t>
            </a:r>
            <a:r>
              <a:rPr lang="ru-RU" b="0" i="0" dirty="0" err="1">
                <a:solidFill>
                  <a:srgbClr val="D1D5DB"/>
                </a:solidFill>
                <a:effectLst/>
                <a:latin typeface="Söhne"/>
              </a:rPr>
              <a:t>Поддерживаемость</a:t>
            </a:r>
            <a:r>
              <a:rPr lang="ru-RU" b="0" i="0" dirty="0">
                <a:solidFill>
                  <a:srgbClr val="D1D5DB"/>
                </a:solidFill>
                <a:effectLst/>
                <a:latin typeface="Söhne"/>
              </a:rPr>
              <a:t> ПО означает, что оно должно быть легко обновляемым и расширяемым. Разработчики должны иметь возможность внедрять изменения и добавлять новые функции без значительных сложностей.</a:t>
            </a:r>
          </a:p>
          <a:p>
            <a:pPr marL="742950" lvl="1" indent="-285750" algn="l">
              <a:buFont typeface="+mj-lt"/>
              <a:buAutoNum type="arabicPeriod"/>
            </a:pPr>
            <a:r>
              <a:rPr lang="ru-RU" b="1" i="0" dirty="0">
                <a:solidFill>
                  <a:srgbClr val="D1D5DB"/>
                </a:solidFill>
                <a:effectLst/>
                <a:latin typeface="Söhne"/>
              </a:rPr>
              <a:t>Пример</a:t>
            </a:r>
            <a:r>
              <a:rPr lang="ru-RU" b="0" i="0" dirty="0">
                <a:solidFill>
                  <a:srgbClr val="D1D5DB"/>
                </a:solidFill>
                <a:effectLst/>
                <a:latin typeface="Söhne"/>
              </a:rPr>
              <a:t>: Электронная коммерция предполагает постоянные изменения и обновления каталогов товаров. Система управления контентом (CMS) должна обеспечивать легкое добавление новых товаров и обновление информации.</a:t>
            </a:r>
          </a:p>
          <a:p>
            <a:r>
              <a:rPr lang="ru-RU" b="0" i="0" dirty="0">
                <a:solidFill>
                  <a:srgbClr val="D1D5DB"/>
                </a:solidFill>
                <a:effectLst/>
                <a:latin typeface="Söhne"/>
              </a:rPr>
              <a:t>Эти характеристики взаимосвязаны и важны для обеспечения высокого качества ПО. В процессе разработки и анализа ПО, разработчики и инженеры по качеству должны уделить внимание каждой из них, чтобы удовлетворить потребности пользователей и обеспечить успешное внедрение системы.</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a:t>
            </a:fld>
            <a:endParaRPr lang="ru-RU"/>
          </a:p>
        </p:txBody>
      </p:sp>
    </p:spTree>
    <p:extLst>
      <p:ext uri="{BB962C8B-B14F-4D97-AF65-F5344CB8AC3E}">
        <p14:creationId xmlns:p14="http://schemas.microsoft.com/office/powerpoint/2010/main" val="1164419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Обеспечение высокого качества программного обеспечения играет критическую роль в удовлетворении пользователей и достижении успешных результатов для бизнеса. Вот несколько способов, как качественное ПО влияет на пользователей и бизнес:</a:t>
            </a:r>
          </a:p>
          <a:p>
            <a:pPr algn="l"/>
            <a:r>
              <a:rPr lang="ru-RU" b="0" i="0" dirty="0">
                <a:solidFill>
                  <a:srgbClr val="D1D5DB"/>
                </a:solidFill>
                <a:effectLst/>
                <a:latin typeface="Söhne"/>
              </a:rPr>
              <a:t>Удовлетворение пользователей:</a:t>
            </a:r>
          </a:p>
          <a:p>
            <a:pPr algn="l">
              <a:buFont typeface="+mj-lt"/>
              <a:buAutoNum type="arabicPeriod"/>
            </a:pPr>
            <a:r>
              <a:rPr lang="ru-RU" b="1" i="0" dirty="0">
                <a:solidFill>
                  <a:srgbClr val="D1D5DB"/>
                </a:solidFill>
                <a:effectLst/>
                <a:latin typeface="Söhne"/>
              </a:rPr>
              <a:t>Качество ПО и пользовательский опыт</a:t>
            </a:r>
            <a:r>
              <a:rPr lang="ru-RU" b="0" i="0" dirty="0">
                <a:solidFill>
                  <a:srgbClr val="D1D5DB"/>
                </a:solidFill>
                <a:effectLst/>
                <a:latin typeface="Söhne"/>
              </a:rPr>
              <a:t>: Качественное ПО снижает вероятность возникновения раздражения и недовольства у пользователей из-за ошибок и сбоев. Например, веб-сайт, который не выдает ошибки и быстро загружается, обеспечивает более приятный пользовательский опыт.</a:t>
            </a:r>
          </a:p>
          <a:p>
            <a:pPr algn="l">
              <a:buFont typeface="+mj-lt"/>
              <a:buAutoNum type="arabicPeriod"/>
            </a:pPr>
            <a:r>
              <a:rPr lang="ru-RU" b="1" i="0" dirty="0">
                <a:solidFill>
                  <a:srgbClr val="D1D5DB"/>
                </a:solidFill>
                <a:effectLst/>
                <a:latin typeface="Söhne"/>
              </a:rPr>
              <a:t>Производительность и удовлетворенность</a:t>
            </a:r>
            <a:r>
              <a:rPr lang="ru-RU" b="0" i="0" dirty="0">
                <a:solidFill>
                  <a:srgbClr val="D1D5DB"/>
                </a:solidFill>
                <a:effectLst/>
                <a:latin typeface="Söhne"/>
              </a:rPr>
              <a:t>: Быстрая производительность ПО способствует повышению удовлетворенности пользователей. Например, быстрый поиск информации в приложении для мобильных устройств может сделать пользователей более довольными.</a:t>
            </a:r>
          </a:p>
          <a:p>
            <a:pPr algn="l">
              <a:buFont typeface="+mj-lt"/>
              <a:buAutoNum type="arabicPeriod"/>
            </a:pPr>
            <a:r>
              <a:rPr lang="ru-RU" b="1" i="0" dirty="0">
                <a:solidFill>
                  <a:srgbClr val="D1D5DB"/>
                </a:solidFill>
                <a:effectLst/>
                <a:latin typeface="Söhne"/>
              </a:rPr>
              <a:t>Безопасность и доверие</a:t>
            </a:r>
            <a:r>
              <a:rPr lang="ru-RU" b="0" i="0" dirty="0">
                <a:solidFill>
                  <a:srgbClr val="D1D5DB"/>
                </a:solidFill>
                <a:effectLst/>
                <a:latin typeface="Söhne"/>
              </a:rPr>
              <a:t>: Когда пользователи знают, что их данные и личная информация находятся под надежной защитой, они чувствуют большее доверие к системе. Надежная система для онлайн-банкинга, гарантирующая безопасность финансовых данных, может увеличить удовлетворение клиентов.</a:t>
            </a:r>
          </a:p>
          <a:p>
            <a:pPr algn="l"/>
            <a:r>
              <a:rPr lang="ru-RU" b="0" i="0" dirty="0">
                <a:solidFill>
                  <a:srgbClr val="D1D5DB"/>
                </a:solidFill>
                <a:effectLst/>
                <a:latin typeface="Söhne"/>
              </a:rPr>
              <a:t>Эффективность бизнес-процессов:</a:t>
            </a:r>
          </a:p>
          <a:p>
            <a:pPr algn="l">
              <a:buFont typeface="+mj-lt"/>
              <a:buAutoNum type="arabicPeriod"/>
            </a:pPr>
            <a:r>
              <a:rPr lang="ru-RU" b="1" i="0" dirty="0">
                <a:solidFill>
                  <a:srgbClr val="D1D5DB"/>
                </a:solidFill>
                <a:effectLst/>
                <a:latin typeface="Söhne"/>
              </a:rPr>
              <a:t>Улучшение процессов и эффективности</a:t>
            </a:r>
            <a:r>
              <a:rPr lang="ru-RU" b="0" i="0" dirty="0">
                <a:solidFill>
                  <a:srgbClr val="D1D5DB"/>
                </a:solidFill>
                <a:effectLst/>
                <a:latin typeface="Söhne"/>
              </a:rPr>
              <a:t>: Качественное ПО может оптимизировать бизнес-процессы и снизить операционные издержки. Например, интегрированная система управления складом может упростить и ускорить учет товаров.</a:t>
            </a:r>
          </a:p>
          <a:p>
            <a:pPr algn="l">
              <a:buFont typeface="+mj-lt"/>
              <a:buAutoNum type="arabicPeriod"/>
            </a:pPr>
            <a:r>
              <a:rPr lang="ru-RU" b="1" i="0" dirty="0">
                <a:solidFill>
                  <a:srgbClr val="D1D5DB"/>
                </a:solidFill>
                <a:effectLst/>
                <a:latin typeface="Söhne"/>
              </a:rPr>
              <a:t>Системы, не допускающие перерывов</a:t>
            </a:r>
            <a:r>
              <a:rPr lang="ru-RU" b="0" i="0" dirty="0">
                <a:solidFill>
                  <a:srgbClr val="D1D5DB"/>
                </a:solidFill>
                <a:effectLst/>
                <a:latin typeface="Söhne"/>
              </a:rPr>
              <a:t>: Надежное ПО предотвращает сбои и перерывы в работе системы. Например, в случае онлайн-ретейла, недоступность сайта во время пиковых нагрузок может привести к упущенным продажам.</a:t>
            </a:r>
          </a:p>
          <a:p>
            <a:pPr algn="l">
              <a:buFont typeface="+mj-lt"/>
              <a:buAutoNum type="arabicPeriod"/>
            </a:pPr>
            <a:r>
              <a:rPr lang="ru-RU" b="1" i="0" dirty="0">
                <a:solidFill>
                  <a:srgbClr val="D1D5DB"/>
                </a:solidFill>
                <a:effectLst/>
                <a:latin typeface="Söhne"/>
              </a:rPr>
              <a:t>Безопасность и соблюдение нормативов</a:t>
            </a:r>
            <a:r>
              <a:rPr lang="ru-RU" b="0" i="0" dirty="0">
                <a:solidFill>
                  <a:srgbClr val="D1D5DB"/>
                </a:solidFill>
                <a:effectLst/>
                <a:latin typeface="Söhne"/>
              </a:rPr>
              <a:t>: Безопасное ПО снижает риски нарушения данных и обеспечивает соблюдение законодательства и нормативов. Например, система здравоохранения с высокими стандартами безопасности способствует соблюдению HIPAA (Health Insurance </a:t>
            </a:r>
            <a:r>
              <a:rPr lang="ru-RU" b="0" i="0" dirty="0" err="1">
                <a:solidFill>
                  <a:srgbClr val="D1D5DB"/>
                </a:solidFill>
                <a:effectLst/>
                <a:latin typeface="Söhne"/>
              </a:rPr>
              <a:t>Portability</a:t>
            </a:r>
            <a:r>
              <a:rPr lang="ru-RU" b="0" i="0" dirty="0">
                <a:solidFill>
                  <a:srgbClr val="D1D5DB"/>
                </a:solidFill>
                <a:effectLst/>
                <a:latin typeface="Söhne"/>
              </a:rPr>
              <a:t> </a:t>
            </a:r>
            <a:r>
              <a:rPr lang="ru-RU" b="0" i="0" dirty="0" err="1">
                <a:solidFill>
                  <a:srgbClr val="D1D5DB"/>
                </a:solidFill>
                <a:effectLst/>
                <a:latin typeface="Söhne"/>
              </a:rPr>
              <a:t>and</a:t>
            </a:r>
            <a:r>
              <a:rPr lang="ru-RU" b="0" i="0" dirty="0">
                <a:solidFill>
                  <a:srgbClr val="D1D5DB"/>
                </a:solidFill>
                <a:effectLst/>
                <a:latin typeface="Söhne"/>
              </a:rPr>
              <a:t> </a:t>
            </a:r>
            <a:r>
              <a:rPr lang="ru-RU" b="0" i="0" dirty="0" err="1">
                <a:solidFill>
                  <a:srgbClr val="D1D5DB"/>
                </a:solidFill>
                <a:effectLst/>
                <a:latin typeface="Söhne"/>
              </a:rPr>
              <a:t>Accountability</a:t>
            </a:r>
            <a:r>
              <a:rPr lang="ru-RU" b="0" i="0" dirty="0">
                <a:solidFill>
                  <a:srgbClr val="D1D5DB"/>
                </a:solidFill>
                <a:effectLst/>
                <a:latin typeface="Söhne"/>
              </a:rPr>
              <a:t> Act).</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a:t>
            </a:fld>
            <a:endParaRPr lang="ru-RU"/>
          </a:p>
        </p:txBody>
      </p:sp>
    </p:spTree>
    <p:extLst>
      <p:ext uri="{BB962C8B-B14F-4D97-AF65-F5344CB8AC3E}">
        <p14:creationId xmlns:p14="http://schemas.microsoft.com/office/powerpoint/2010/main" val="276331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0" i="0" dirty="0">
                <a:solidFill>
                  <a:srgbClr val="D1D5DB"/>
                </a:solidFill>
                <a:effectLst/>
                <a:latin typeface="Söhne"/>
              </a:rPr>
              <a:t>Снижение рисков:</a:t>
            </a:r>
          </a:p>
          <a:p>
            <a:pPr algn="l">
              <a:buFont typeface="+mj-lt"/>
              <a:buAutoNum type="arabicPeriod"/>
            </a:pPr>
            <a:r>
              <a:rPr lang="ru-RU" b="1" i="0" dirty="0" err="1">
                <a:solidFill>
                  <a:srgbClr val="D1D5DB"/>
                </a:solidFill>
                <a:effectLst/>
                <a:latin typeface="Söhne"/>
              </a:rPr>
              <a:t>Проактивное</a:t>
            </a:r>
            <a:r>
              <a:rPr lang="ru-RU" b="1" i="0" dirty="0">
                <a:solidFill>
                  <a:srgbClr val="D1D5DB"/>
                </a:solidFill>
                <a:effectLst/>
                <a:latin typeface="Söhne"/>
              </a:rPr>
              <a:t> управление ошибками</a:t>
            </a:r>
            <a:r>
              <a:rPr lang="ru-RU" b="0" i="0" dirty="0">
                <a:solidFill>
                  <a:srgbClr val="D1D5DB"/>
                </a:solidFill>
                <a:effectLst/>
                <a:latin typeface="Söhne"/>
              </a:rPr>
              <a:t>: Качественное ПО уменьшает риск возникновения ошибок и сбоев, что может быть особенно важно в критических системах, таких как медицинское оборудование. Снижение вероятности ошибок способствует сохранению репутации компании.</a:t>
            </a:r>
          </a:p>
          <a:p>
            <a:pPr algn="l">
              <a:buFont typeface="+mj-lt"/>
              <a:buAutoNum type="arabicPeriod"/>
            </a:pPr>
            <a:r>
              <a:rPr lang="ru-RU" b="1" i="0" dirty="0">
                <a:solidFill>
                  <a:srgbClr val="D1D5DB"/>
                </a:solidFill>
                <a:effectLst/>
                <a:latin typeface="Söhne"/>
              </a:rPr>
              <a:t>Защита от кибератак</a:t>
            </a:r>
            <a:r>
              <a:rPr lang="ru-RU" b="0" i="0" dirty="0">
                <a:solidFill>
                  <a:srgbClr val="D1D5DB"/>
                </a:solidFill>
                <a:effectLst/>
                <a:latin typeface="Söhne"/>
              </a:rPr>
              <a:t>: Более безопасное ПО помогает предотвратить кибератаки и утечку данных. Например, пожарная стена с мощными средствами обнаружения и предотвращения атак может снизить риски хакерских атак.</a:t>
            </a:r>
          </a:p>
          <a:p>
            <a:pPr algn="l">
              <a:buFont typeface="+mj-lt"/>
              <a:buAutoNum type="arabicPeriod"/>
            </a:pPr>
            <a:r>
              <a:rPr lang="ru-RU" b="1" i="0" dirty="0">
                <a:solidFill>
                  <a:srgbClr val="D1D5DB"/>
                </a:solidFill>
                <a:effectLst/>
                <a:latin typeface="Söhne"/>
              </a:rPr>
              <a:t>Гибкость и адаптивность</a:t>
            </a:r>
            <a:r>
              <a:rPr lang="ru-RU" b="0" i="0" dirty="0">
                <a:solidFill>
                  <a:srgbClr val="D1D5DB"/>
                </a:solidFill>
                <a:effectLst/>
                <a:latin typeface="Söhne"/>
              </a:rPr>
              <a:t>: Поддерживаемое ПО может легко адаптироваться к изменяющимся потребностям бизнеса и технологическим трендам. Это снижает риск устаревания и неспособности системы соответствовать новым требованиям.</a:t>
            </a:r>
          </a:p>
          <a:p>
            <a:pPr algn="l"/>
            <a:r>
              <a:rPr lang="ru-RU" b="0" i="0" dirty="0">
                <a:solidFill>
                  <a:srgbClr val="D1D5DB"/>
                </a:solidFill>
                <a:effectLst/>
                <a:latin typeface="Söhne"/>
              </a:rPr>
              <a:t>Повышение конкурентоспособности:</a:t>
            </a:r>
          </a:p>
          <a:p>
            <a:pPr algn="l">
              <a:buFont typeface="+mj-lt"/>
              <a:buAutoNum type="arabicPeriod"/>
            </a:pPr>
            <a:r>
              <a:rPr lang="ru-RU" b="1" i="0" dirty="0">
                <a:solidFill>
                  <a:srgbClr val="D1D5DB"/>
                </a:solidFill>
                <a:effectLst/>
                <a:latin typeface="Söhne"/>
              </a:rPr>
              <a:t>Привлечение клиентов</a:t>
            </a:r>
            <a:r>
              <a:rPr lang="ru-RU" b="0" i="0" dirty="0">
                <a:solidFill>
                  <a:srgbClr val="D1D5DB"/>
                </a:solidFill>
                <a:effectLst/>
                <a:latin typeface="Söhne"/>
              </a:rPr>
              <a:t>: Высокое качество ПО может привлечь новых клиентов, так как пользователи и предприятия ищут продукты и услуги, которые предоставляют высокую степень надежности и производительности.</a:t>
            </a:r>
          </a:p>
          <a:p>
            <a:pPr algn="l">
              <a:buFont typeface="+mj-lt"/>
              <a:buAutoNum type="arabicPeriod"/>
            </a:pPr>
            <a:r>
              <a:rPr lang="ru-RU" b="1" i="0" dirty="0">
                <a:solidFill>
                  <a:srgbClr val="D1D5DB"/>
                </a:solidFill>
                <a:effectLst/>
                <a:latin typeface="Söhne"/>
              </a:rPr>
              <a:t>Расширение рынка</a:t>
            </a:r>
            <a:r>
              <a:rPr lang="ru-RU" b="0" i="0" dirty="0">
                <a:solidFill>
                  <a:srgbClr val="D1D5DB"/>
                </a:solidFill>
                <a:effectLst/>
                <a:latin typeface="Söhne"/>
              </a:rPr>
              <a:t>: Более функциональное ПО и инновационные функции могут открыть новые рынки и привести к увеличению доли рынка.</a:t>
            </a:r>
          </a:p>
          <a:p>
            <a:pPr algn="l">
              <a:buFont typeface="+mj-lt"/>
              <a:buAutoNum type="arabicPeriod"/>
            </a:pPr>
            <a:r>
              <a:rPr lang="ru-RU" b="1" i="0" dirty="0">
                <a:solidFill>
                  <a:srgbClr val="D1D5DB"/>
                </a:solidFill>
                <a:effectLst/>
                <a:latin typeface="Söhne"/>
              </a:rPr>
              <a:t>Конкурентное преимущество</a:t>
            </a:r>
            <a:r>
              <a:rPr lang="ru-RU" b="0" i="0" dirty="0">
                <a:solidFill>
                  <a:srgbClr val="D1D5DB"/>
                </a:solidFill>
                <a:effectLst/>
                <a:latin typeface="Söhne"/>
              </a:rPr>
              <a:t>: Использование качественного ПО для оптимизации процессов и обеспечения безопасности может дать компании конкурентное преимущество на рынке.</a:t>
            </a:r>
            <a:endParaRPr lang="ru-RU" b="0" i="0" dirty="0">
              <a:effectLst/>
              <a:latin typeface="Söhne"/>
            </a:endParaRPr>
          </a:p>
          <a:p>
            <a:pPr algn="l"/>
            <a:r>
              <a:rPr lang="ru-RU" b="0" i="0" dirty="0">
                <a:effectLst/>
                <a:latin typeface="Söhne"/>
              </a:rPr>
              <a:t>В итоге, обеспечение качества в программном обеспечении не только улучшает пользовательский опыт, но и способствует эффективности бизнес-процессов, снижению рисков и повышению конкурентоспособности компании. Это делает качество программного обеспечения важным фактором для успешного функционирования бизнеса в современном мире информационных технологий.</a:t>
            </a:r>
          </a:p>
          <a:p>
            <a:br>
              <a:rPr lang="ru-RU" b="0" i="0" dirty="0">
                <a:effectLst/>
                <a:latin typeface="Söhne"/>
              </a:rPr>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a:t>
            </a:fld>
            <a:endParaRPr lang="ru-RU"/>
          </a:p>
        </p:txBody>
      </p:sp>
    </p:spTree>
    <p:extLst>
      <p:ext uri="{BB962C8B-B14F-4D97-AF65-F5344CB8AC3E}">
        <p14:creationId xmlns:p14="http://schemas.microsoft.com/office/powerpoint/2010/main" val="6685361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Взаимосвязь между качеством программного обеспечения и рисками в проектах и организациях является важным аспектом, который необходимо учитывать. Плохое качество ПО может привести к различным видам рисков и нежелательным последствиям:</a:t>
            </a:r>
          </a:p>
          <a:p>
            <a:pPr algn="l">
              <a:buFont typeface="+mj-lt"/>
              <a:buAutoNum type="arabicPeriod"/>
            </a:pPr>
            <a:r>
              <a:rPr lang="ru-RU" b="1" i="0" dirty="0">
                <a:solidFill>
                  <a:srgbClr val="D1D5DB"/>
                </a:solidFill>
                <a:effectLst/>
                <a:latin typeface="Söhne"/>
              </a:rPr>
              <a:t>Финансовые риски</a:t>
            </a:r>
            <a:r>
              <a:rPr lang="ru-RU" b="0" i="0" dirty="0">
                <a:solidFill>
                  <a:srgbClr val="D1D5DB"/>
                </a:solidFill>
                <a:effectLst/>
                <a:latin typeface="Söhne"/>
              </a:rPr>
              <a:t>: Программные сбои и ошибки могут привести к финансовым потерям, так как они могут потребовать дополнительных ресурсов для исправления. Например, при сбое в банковской системе, банк может потерять клиентов и столкнуться с финансовыми проблемами.</a:t>
            </a:r>
          </a:p>
          <a:p>
            <a:pPr algn="l">
              <a:buFont typeface="+mj-lt"/>
              <a:buAutoNum type="arabicPeriod"/>
            </a:pPr>
            <a:r>
              <a:rPr lang="ru-RU" b="1" i="0" dirty="0">
                <a:solidFill>
                  <a:srgbClr val="D1D5DB"/>
                </a:solidFill>
                <a:effectLst/>
                <a:latin typeface="Söhne"/>
              </a:rPr>
              <a:t>Риски потери репутации</a:t>
            </a:r>
            <a:r>
              <a:rPr lang="ru-RU" b="0" i="0" dirty="0">
                <a:solidFill>
                  <a:srgbClr val="D1D5DB"/>
                </a:solidFill>
                <a:effectLst/>
                <a:latin typeface="Söhne"/>
              </a:rPr>
              <a:t>: Плохое качество ПО может вызвать негативное отношение пользователей и привести к ухудшению репутации компании. Потеря доверия со стороны клиентов может привести к сокращению прибыли и уменьшению рыночной доли.</a:t>
            </a:r>
          </a:p>
          <a:p>
            <a:pPr algn="l">
              <a:buFont typeface="+mj-lt"/>
              <a:buAutoNum type="arabicPeriod"/>
            </a:pPr>
            <a:r>
              <a:rPr lang="ru-RU" b="1" i="0" dirty="0">
                <a:solidFill>
                  <a:srgbClr val="D1D5DB"/>
                </a:solidFill>
                <a:effectLst/>
                <a:latin typeface="Söhne"/>
              </a:rPr>
              <a:t>Риски безопасности</a:t>
            </a:r>
            <a:r>
              <a:rPr lang="ru-RU" b="0" i="0" dirty="0">
                <a:solidFill>
                  <a:srgbClr val="D1D5DB"/>
                </a:solidFill>
                <a:effectLst/>
                <a:latin typeface="Söhne"/>
              </a:rPr>
              <a:t>: Уязвимости в ПО могут послужить входными точками для хакеров и кибератак. Утеря или компрометация конфиденциальных данных может вызвать юридические последствия и повлиять на доверие пользователей.</a:t>
            </a:r>
          </a:p>
          <a:p>
            <a:pPr algn="l">
              <a:buFont typeface="+mj-lt"/>
              <a:buAutoNum type="arabicPeriod"/>
            </a:pPr>
            <a:r>
              <a:rPr lang="ru-RU" b="1" i="0" dirty="0">
                <a:solidFill>
                  <a:srgbClr val="D1D5DB"/>
                </a:solidFill>
                <a:effectLst/>
                <a:latin typeface="Söhne"/>
              </a:rPr>
              <a:t>Риски времени и бюджета</a:t>
            </a:r>
            <a:r>
              <a:rPr lang="ru-RU" b="0" i="0" dirty="0">
                <a:solidFill>
                  <a:srgbClr val="D1D5DB"/>
                </a:solidFill>
                <a:effectLst/>
                <a:latin typeface="Söhne"/>
              </a:rPr>
              <a:t>: Работы по исправлению программных ошибок могут потребовать дополнительного времени и ресурсов. Это может нарушить график проекта и привести к превышению бюджета.</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6</a:t>
            </a:fld>
            <a:endParaRPr lang="ru-RU"/>
          </a:p>
        </p:txBody>
      </p:sp>
    </p:spTree>
    <p:extLst>
      <p:ext uri="{BB962C8B-B14F-4D97-AF65-F5344CB8AC3E}">
        <p14:creationId xmlns:p14="http://schemas.microsoft.com/office/powerpoint/2010/main" val="3807011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Риски нарушения сроков</a:t>
            </a:r>
            <a:r>
              <a:rPr lang="ru-RU" b="0" i="0" dirty="0">
                <a:solidFill>
                  <a:srgbClr val="D1D5DB"/>
                </a:solidFill>
                <a:effectLst/>
                <a:latin typeface="Söhne"/>
              </a:rPr>
              <a:t>: Если ПО не соответствует требованиям качества, это может привести к несоответствию срокам завершения проекта. Это может повлечь за собой потерю клиентов и дополнительные расходы.</a:t>
            </a:r>
          </a:p>
          <a:p>
            <a:pPr algn="l">
              <a:buFont typeface="+mj-lt"/>
              <a:buAutoNum type="arabicPeriod"/>
            </a:pPr>
            <a:r>
              <a:rPr lang="ru-RU" b="1" i="0" dirty="0">
                <a:solidFill>
                  <a:srgbClr val="D1D5DB"/>
                </a:solidFill>
                <a:effectLst/>
                <a:latin typeface="Söhne"/>
              </a:rPr>
              <a:t>Риски изменений и обновлений</a:t>
            </a:r>
            <a:r>
              <a:rPr lang="ru-RU" b="0" i="0" dirty="0">
                <a:solidFill>
                  <a:srgbClr val="D1D5DB"/>
                </a:solidFill>
                <a:effectLst/>
                <a:latin typeface="Söhne"/>
              </a:rPr>
              <a:t>: Трудности в обслуживании и модификации ПО могут привести к рискам при внесении изменений и обновлений. Новые ошибки могут возникнуть при внесении изменений, что приведет к дополнительным затратам и временным задержкам.</a:t>
            </a:r>
          </a:p>
          <a:p>
            <a:pPr algn="l">
              <a:buFont typeface="+mj-lt"/>
              <a:buAutoNum type="arabicPeriod"/>
            </a:pPr>
            <a:r>
              <a:rPr lang="ru-RU" b="1" i="0" dirty="0">
                <a:solidFill>
                  <a:srgbClr val="D1D5DB"/>
                </a:solidFill>
                <a:effectLst/>
                <a:latin typeface="Söhne"/>
              </a:rPr>
              <a:t>Риски прекращения деятельности</a:t>
            </a:r>
            <a:r>
              <a:rPr lang="ru-RU" b="0" i="0" dirty="0">
                <a:solidFill>
                  <a:srgbClr val="D1D5DB"/>
                </a:solidFill>
                <a:effectLst/>
                <a:latin typeface="Söhne"/>
              </a:rPr>
              <a:t>: В критических секторах, таких как медицинская техника и авиация, программные сбои могут иметь катастрофические последствия, включая потерю человеческих жизней. Это высокие ставки, и низкое качество ПО может быть опасным.</a:t>
            </a:r>
          </a:p>
          <a:p>
            <a:pPr algn="l">
              <a:buFont typeface="+mj-lt"/>
              <a:buAutoNum type="arabicPeriod"/>
            </a:pPr>
            <a:r>
              <a:rPr lang="ru-RU" b="1" i="0" dirty="0">
                <a:solidFill>
                  <a:srgbClr val="D1D5DB"/>
                </a:solidFill>
                <a:effectLst/>
                <a:latin typeface="Söhne"/>
              </a:rPr>
              <a:t>Риски соблюдения законодательства</a:t>
            </a:r>
            <a:r>
              <a:rPr lang="ru-RU" b="0" i="0" dirty="0">
                <a:solidFill>
                  <a:srgbClr val="D1D5DB"/>
                </a:solidFill>
                <a:effectLst/>
                <a:latin typeface="Söhne"/>
              </a:rPr>
              <a:t>: При нарушении законодательства, связанного с защитой данных или правилами отрасли, организация может столкнуться с юридическими последствиями, включая штрафы и угрозы репутации.</a:t>
            </a:r>
          </a:p>
          <a:p>
            <a:r>
              <a:rPr lang="ru-RU" b="0" i="0" dirty="0">
                <a:solidFill>
                  <a:srgbClr val="D1D5DB"/>
                </a:solidFill>
                <a:effectLst/>
                <a:latin typeface="Söhne"/>
              </a:rPr>
              <a:t>Управление рисками в проектах и организациях включает в себя акцент на обеспечении высокого качества ПО, что помогает снизить вероятность возникновения рисков и ограничить негативные последствия.</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7</a:t>
            </a:fld>
            <a:endParaRPr lang="ru-RU"/>
          </a:p>
        </p:txBody>
      </p:sp>
    </p:spTree>
    <p:extLst>
      <p:ext uri="{BB962C8B-B14F-4D97-AF65-F5344CB8AC3E}">
        <p14:creationId xmlns:p14="http://schemas.microsoft.com/office/powerpoint/2010/main" val="585621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Роль анализа рисков при внедрении программного обеспечения состоит в предвидении и оценке потенциальных угроз, проблем и нежелательных событий, которые могут возникнуть в ходе проекта. Важно осознать, что риски всегда существуют, и без их анализа и управления, проект может столкнуться с непредсказуемыми трудностями. Давайте рассмотрим более подробно роль анализа рисков при внедрении ПО:</a:t>
            </a:r>
          </a:p>
          <a:p>
            <a:pPr algn="l"/>
            <a:endParaRPr lang="ru-RU" b="0" i="0" dirty="0">
              <a:solidFill>
                <a:srgbClr val="D1D5DB"/>
              </a:solidFill>
              <a:effectLst/>
              <a:latin typeface="Söhne"/>
            </a:endParaRPr>
          </a:p>
          <a:p>
            <a:pPr algn="l"/>
            <a:r>
              <a:rPr lang="ru-RU" b="0" i="0" dirty="0">
                <a:solidFill>
                  <a:srgbClr val="D1D5DB"/>
                </a:solidFill>
                <a:effectLst/>
                <a:latin typeface="Söhne"/>
              </a:rPr>
              <a:t>Идентификация рисков является отправной точкой для анализа и управления рисками в проекте. Это позволяет определить, какие потенциальные угрозы могут возникнуть и на какие аспекты проекта они могут повлиять. Например, внутренние технические риски могут включать в себя слабые стороны в архитектуре ПО, в то время как внешние риски могут быть связаны с экономическими факторами или изменениями в законодательстве.</a:t>
            </a:r>
          </a:p>
          <a:p>
            <a:pPr algn="l"/>
            <a:endParaRPr lang="ru-RU" b="0" i="0" dirty="0">
              <a:solidFill>
                <a:srgbClr val="D1D5DB"/>
              </a:solidFill>
              <a:effectLst/>
              <a:latin typeface="Söhne"/>
            </a:endParaRPr>
          </a:p>
          <a:p>
            <a:pPr algn="l"/>
            <a:r>
              <a:rPr lang="ru-RU" b="0" i="0" dirty="0">
                <a:solidFill>
                  <a:srgbClr val="D1D5DB"/>
                </a:solidFill>
                <a:effectLst/>
                <a:latin typeface="Söhne"/>
              </a:rPr>
              <a:t>Оценка вероятности и воздействия рисков позволяет определить, какие риски требуют более тщательного внимания и управления. Например, низкая вероятность, но высокое воздействие риска может потребовать разработки плана реагирования, даже если вероятность его реализации невелика.</a:t>
            </a:r>
          </a:p>
          <a:p>
            <a:pPr algn="l"/>
            <a:endParaRPr lang="ru-RU" b="0" i="0" dirty="0">
              <a:solidFill>
                <a:srgbClr val="D1D5DB"/>
              </a:solidFill>
              <a:effectLst/>
              <a:latin typeface="Söhne"/>
            </a:endParaRPr>
          </a:p>
          <a:p>
            <a:pPr algn="l"/>
            <a:r>
              <a:rPr lang="ru-RU" b="0" i="0" dirty="0">
                <a:solidFill>
                  <a:srgbClr val="D1D5DB"/>
                </a:solidFill>
                <a:effectLst/>
                <a:latin typeface="Söhne"/>
              </a:rPr>
              <a:t>Классификация рисков на технические и организационные, а также на внутренние и внешние, помогает более точно определить их происхождение и характер. Это может служить основой для более специфических стратегий управления рисками.</a:t>
            </a:r>
          </a:p>
          <a:p>
            <a:pPr algn="l"/>
            <a:endParaRPr lang="ru-RU" b="0" i="0" dirty="0">
              <a:solidFill>
                <a:srgbClr val="D1D5DB"/>
              </a:solidFill>
              <a:effectLst/>
              <a:latin typeface="Söhne"/>
            </a:endParaRPr>
          </a:p>
          <a:p>
            <a:pPr algn="l"/>
            <a:r>
              <a:rPr lang="ru-RU" b="0" i="0" dirty="0">
                <a:solidFill>
                  <a:srgbClr val="D1D5DB"/>
                </a:solidFill>
                <a:effectLst/>
                <a:latin typeface="Söhne"/>
              </a:rPr>
              <a:t>Разработка стратегий управления рисками важна для определения конкретных действий, которые необходимо предпринять для снижения риска. Например, если риск связан с возможной утечкой данных, стратегия может включать в себя улучшение системы безопасности и регулярные аудиты.</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8</a:t>
            </a:fld>
            <a:endParaRPr lang="ru-RU"/>
          </a:p>
        </p:txBody>
      </p:sp>
    </p:spTree>
    <p:extLst>
      <p:ext uri="{BB962C8B-B14F-4D97-AF65-F5344CB8AC3E}">
        <p14:creationId xmlns:p14="http://schemas.microsoft.com/office/powerpoint/2010/main" val="1794663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0" i="0" dirty="0">
                <a:solidFill>
                  <a:srgbClr val="D1D5DB"/>
                </a:solidFill>
                <a:effectLst/>
                <a:latin typeface="Söhne"/>
              </a:rPr>
              <a:t>Предотвращение и мониторинг рисков предполагает непрерывное внимание к рискам на протяжении всего проекта. Это помогает своевременно реагировать на новые угрозы и события, а также минимизировать воздействие рисков.</a:t>
            </a:r>
          </a:p>
          <a:p>
            <a:pPr algn="l"/>
            <a:endParaRPr lang="ru-RU" b="0" i="0" dirty="0">
              <a:solidFill>
                <a:srgbClr val="D1D5DB"/>
              </a:solidFill>
              <a:effectLst/>
              <a:latin typeface="Söhne"/>
            </a:endParaRPr>
          </a:p>
          <a:p>
            <a:pPr algn="l"/>
            <a:r>
              <a:rPr lang="ru-RU" b="0" i="0" dirty="0">
                <a:solidFill>
                  <a:srgbClr val="D1D5DB"/>
                </a:solidFill>
                <a:effectLst/>
                <a:latin typeface="Söhne"/>
              </a:rPr>
              <a:t>Создание планов реагирования позволяет быстро и эффективно реагировать в случае реализации риска. Например, если риск связан с проблемой в работе серверов, план реагирования может включать в себя регулярные резервные копии данных и срочное восстановление работоспособности серверов.</a:t>
            </a:r>
          </a:p>
          <a:p>
            <a:pPr algn="l"/>
            <a:endParaRPr lang="ru-RU" b="0" i="0" dirty="0">
              <a:solidFill>
                <a:srgbClr val="D1D5DB"/>
              </a:solidFill>
              <a:effectLst/>
              <a:latin typeface="Söhne"/>
            </a:endParaRPr>
          </a:p>
          <a:p>
            <a:pPr algn="l"/>
            <a:r>
              <a:rPr lang="ru-RU" b="0" i="0" dirty="0">
                <a:solidFill>
                  <a:srgbClr val="D1D5DB"/>
                </a:solidFill>
                <a:effectLst/>
                <a:latin typeface="Söhne"/>
              </a:rPr>
              <a:t>Обеспечение прозрачности и коммуникации позволяет всем участникам проекта быть в курсе рисков и мер по их управлению. Это способствует координации усилий и совместному решению проблем.</a:t>
            </a:r>
          </a:p>
          <a:p>
            <a:pPr algn="l"/>
            <a:endParaRPr lang="ru-RU" b="0" i="0" dirty="0">
              <a:solidFill>
                <a:srgbClr val="D1D5DB"/>
              </a:solidFill>
              <a:effectLst/>
              <a:latin typeface="Söhne"/>
            </a:endParaRPr>
          </a:p>
          <a:p>
            <a:pPr algn="l"/>
            <a:r>
              <a:rPr lang="ru-RU" b="0" i="0" dirty="0">
                <a:solidFill>
                  <a:srgbClr val="D1D5DB"/>
                </a:solidFill>
                <a:effectLst/>
                <a:latin typeface="Söhne"/>
              </a:rPr>
              <a:t>Учебный опыт является важным компонентом процесса управления рисками. Анализ прошлых инцидентов и их последствий помогает извлечь уроки и улучшить будущие проекты, делая их менее подверженными рискам.</a:t>
            </a:r>
            <a:br>
              <a:rPr lang="ru-RU" b="0" i="0" dirty="0">
                <a:solidFill>
                  <a:srgbClr val="D1D5DB"/>
                </a:solidFill>
                <a:effectLst/>
                <a:latin typeface="Söhne"/>
              </a:rPr>
            </a:br>
            <a:endParaRPr lang="ru-RU" b="0" i="0" dirty="0">
              <a:solidFill>
                <a:srgbClr val="D1D5DB"/>
              </a:solidFill>
              <a:effectLst/>
              <a:latin typeface="Söhne"/>
            </a:endParaRPr>
          </a:p>
          <a:p>
            <a:pPr algn="l"/>
            <a:r>
              <a:rPr lang="ru-RU" b="0" i="0" dirty="0">
                <a:solidFill>
                  <a:srgbClr val="D1D5DB"/>
                </a:solidFill>
                <a:effectLst/>
                <a:latin typeface="Söhne"/>
              </a:rPr>
              <a:t>Анализ рисков является неотъемлемой частью управления проектом, и его правильное проведение способствует снижению негативных последствий и повышению шансов на успешное внедрение программного обеспечения.</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9</a:t>
            </a:fld>
            <a:endParaRPr lang="ru-RU"/>
          </a:p>
        </p:txBody>
      </p:sp>
    </p:spTree>
    <p:extLst>
      <p:ext uri="{BB962C8B-B14F-4D97-AF65-F5344CB8AC3E}">
        <p14:creationId xmlns:p14="http://schemas.microsoft.com/office/powerpoint/2010/main" val="33609819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Ключевые характеристики качества начнем с надежности </a:t>
            </a:r>
          </a:p>
          <a:p>
            <a:pPr algn="l">
              <a:buFont typeface="+mj-lt"/>
              <a:buAutoNum type="arabicPeriod"/>
            </a:pPr>
            <a:r>
              <a:rPr lang="ru-RU" b="1" i="0" dirty="0">
                <a:solidFill>
                  <a:srgbClr val="D1D5DB"/>
                </a:solidFill>
                <a:effectLst/>
                <a:latin typeface="Söhne"/>
              </a:rPr>
              <a:t>Удовлетворение потребностей пользователей:</a:t>
            </a:r>
            <a:r>
              <a:rPr lang="ru-RU" b="0" i="0" dirty="0">
                <a:solidFill>
                  <a:srgbClr val="D1D5DB"/>
                </a:solidFill>
                <a:effectLst/>
                <a:latin typeface="Söhne"/>
              </a:rPr>
              <a:t> Надежность ПО играет ключевую роль в удовлетворении потребностей пользователей. Пользователи, как правило, хотят, чтобы ПО выполняло свои функции так, как они ожидают, и делало это без сбоев и задержек. Это создает положительный опыт и довольных пользователей, что может привести к удержанию клиентов и росту бизнеса.</a:t>
            </a:r>
          </a:p>
          <a:p>
            <a:pPr algn="l">
              <a:buFont typeface="+mj-lt"/>
              <a:buAutoNum type="arabicPeriod"/>
            </a:pPr>
            <a:r>
              <a:rPr lang="ru-RU" b="1" i="0" dirty="0">
                <a:solidFill>
                  <a:srgbClr val="D1D5DB"/>
                </a:solidFill>
                <a:effectLst/>
                <a:latin typeface="Söhne"/>
              </a:rPr>
              <a:t>Потеря данных и информации:</a:t>
            </a:r>
            <a:r>
              <a:rPr lang="ru-RU" b="0" i="0" dirty="0">
                <a:solidFill>
                  <a:srgbClr val="D1D5DB"/>
                </a:solidFill>
                <a:effectLst/>
                <a:latin typeface="Söhne"/>
              </a:rPr>
              <a:t> Потеря данных и информации является серьезным последствием ненадежного ПО. В некоторых отраслях, таких как медицина и финансы, это может иметь катастрофические последствия. Успешное ПО должно обеспечивать надежное хранение и обработку данных, предотвращая их потерю или повреждение.</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10</a:t>
            </a:fld>
            <a:endParaRPr lang="ru-RU"/>
          </a:p>
        </p:txBody>
      </p:sp>
    </p:spTree>
    <p:extLst>
      <p:ext uri="{BB962C8B-B14F-4D97-AF65-F5344CB8AC3E}">
        <p14:creationId xmlns:p14="http://schemas.microsoft.com/office/powerpoint/2010/main" val="3057975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effectLst/>
                <a:latin typeface="Söhne"/>
              </a:rPr>
              <a:t>Репутационные риски:</a:t>
            </a:r>
            <a:r>
              <a:rPr lang="ru-RU" b="0" i="0" dirty="0">
                <a:effectLst/>
                <a:latin typeface="Söhne"/>
              </a:rPr>
              <a:t> Репутация компании играет важную роль в привлечении клиентов и инвесторов. Программные сбои и проблемы с надежностью ПО могут серьезно повлиять на репутацию компании. Долгосрочные репутационные риски могут быть гораздо более дорогостоящими, чем краткосрочные финансовые потери.</a:t>
            </a:r>
          </a:p>
          <a:p>
            <a:pPr algn="l">
              <a:buFont typeface="+mj-lt"/>
              <a:buAutoNum type="arabicPeriod"/>
            </a:pPr>
            <a:r>
              <a:rPr lang="ru-RU" b="1" i="0" dirty="0">
                <a:effectLst/>
                <a:latin typeface="Söhne"/>
              </a:rPr>
              <a:t>Финансовые потери:</a:t>
            </a:r>
            <a:r>
              <a:rPr lang="ru-RU" b="0" i="0" dirty="0">
                <a:effectLst/>
                <a:latin typeface="Söhne"/>
              </a:rPr>
              <a:t> Финансовые потери могут проистекать из нескольких источников, включая убытки от простоев в работе, расходы на восстановление и устранение последствий, а также возможные выплаты клиентам или штрафы за сбои, связанные с надежностью ПО. Эти финансовые последствия могут быть значительными и воздействовать на бюджет компании.</a:t>
            </a:r>
          </a:p>
          <a:p>
            <a:pPr algn="l"/>
            <a:r>
              <a:rPr lang="ru-RU" b="0" i="0" dirty="0">
                <a:effectLst/>
                <a:latin typeface="Söhne"/>
              </a:rPr>
              <a:t>Как видно из вышесказанного, надежность ПО является критической характеристикой, оказывающей непосредственное воздействие на пользователей, репутацию компании и ее финансовое положение. Важно инвестировать в обеспечение надежности программного обеспечения с самого начала разработки, чтобы предотвратить эти потенциальные риски и проблемы.</a:t>
            </a:r>
          </a:p>
          <a:p>
            <a:br>
              <a:rPr lang="ru-RU" dirty="0"/>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11</a:t>
            </a:fld>
            <a:endParaRPr lang="ru-RU"/>
          </a:p>
        </p:txBody>
      </p:sp>
    </p:spTree>
    <p:extLst>
      <p:ext uri="{BB962C8B-B14F-4D97-AF65-F5344CB8AC3E}">
        <p14:creationId xmlns:p14="http://schemas.microsoft.com/office/powerpoint/2010/main" val="3407596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Быстрота выполнения задач:</a:t>
            </a:r>
            <a:r>
              <a:rPr lang="ru-RU" b="0" i="0" dirty="0">
                <a:solidFill>
                  <a:srgbClr val="D1D5DB"/>
                </a:solidFill>
                <a:effectLst/>
                <a:latin typeface="Söhne"/>
              </a:rPr>
              <a:t> Быстрая реакция приложения на действия пользователя - это фактор, который напрямую влияет на пользовательский опыт. Никто не любит ждать долгое время, пока приложение откроется, выполнит запрос или обновит данные. Поэтому производительность важна, чтобы пользователи могли продуктивно и комфортно работать с ПО. Медленное приложение может вызвать недовольство, а быстрое - повысить удовлетворение пользователей.</a:t>
            </a:r>
          </a:p>
          <a:p>
            <a:pPr algn="l">
              <a:buFont typeface="+mj-lt"/>
              <a:buAutoNum type="arabicPeriod"/>
            </a:pPr>
            <a:r>
              <a:rPr lang="ru-RU" b="1" i="0" dirty="0">
                <a:solidFill>
                  <a:srgbClr val="D1D5DB"/>
                </a:solidFill>
                <a:effectLst/>
                <a:latin typeface="Söhne"/>
              </a:rPr>
              <a:t>Эффективное использование ресурсов:</a:t>
            </a:r>
            <a:r>
              <a:rPr lang="ru-RU" b="0" i="0" dirty="0">
                <a:solidFill>
                  <a:srgbClr val="D1D5DB"/>
                </a:solidFill>
                <a:effectLst/>
                <a:latin typeface="Söhne"/>
              </a:rPr>
              <a:t> Эффективное использование ресурсов компьютера означает, что ПО не должно "проглатывать" процессорное время, память или сетевой трафик бесконтрольно. Ненадежное использование ресурсов может привести к замедлению всей системы, и это может стать источником раздражения для пользователей. Исключительно производительное ПО должно быть способным работать в гармонии с другими приложениями, обеспечивая плавный и бесконфликтный опыт.</a:t>
            </a:r>
          </a:p>
          <a:p>
            <a:pPr algn="l">
              <a:buFont typeface="+mj-lt"/>
              <a:buAutoNum type="arabicPeriod"/>
            </a:pPr>
            <a:r>
              <a:rPr lang="ru-RU" b="1" i="0" dirty="0">
                <a:solidFill>
                  <a:srgbClr val="D1D5DB"/>
                </a:solidFill>
                <a:effectLst/>
                <a:latin typeface="Söhne"/>
              </a:rPr>
              <a:t>Способность обработки больших объемов данных:</a:t>
            </a:r>
            <a:r>
              <a:rPr lang="ru-RU" b="0" i="0" dirty="0">
                <a:solidFill>
                  <a:srgbClr val="D1D5DB"/>
                </a:solidFill>
                <a:effectLst/>
                <a:latin typeface="Söhne"/>
              </a:rPr>
              <a:t> В некоторых сферах, таких как финансы, медицина и большие корпорации, производительность ПО может быть вопросом выживания. Программное обеспечение, которое может обрабатывать огромные объемы данных оперативно и эффективно, может принести большие выгоды. Важно, чтобы производительность соответствовала требованиям проекта и обеспечивала быстрый доступ к данным и результатам. Это имеет большое значение для удовлетворения пользователей, особенно в областях, где скорость критически важна.</a:t>
            </a:r>
          </a:p>
          <a:p>
            <a:pPr algn="l"/>
            <a:r>
              <a:rPr lang="ru-RU" b="0" i="0" dirty="0">
                <a:solidFill>
                  <a:srgbClr val="D1D5DB"/>
                </a:solidFill>
                <a:effectLst/>
                <a:latin typeface="Söhne"/>
              </a:rPr>
              <a:t>В итоге, понимание и обеспечение высокой производительности ПО не только способствует улучшению пользовательского опыта, но также может определить успех продукта и его конкурентоспособность на рынке.</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12</a:t>
            </a:fld>
            <a:endParaRPr lang="ru-RU"/>
          </a:p>
        </p:txBody>
      </p:sp>
    </p:spTree>
    <p:extLst>
      <p:ext uri="{BB962C8B-B14F-4D97-AF65-F5344CB8AC3E}">
        <p14:creationId xmlns:p14="http://schemas.microsoft.com/office/powerpoint/2010/main" val="39331122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Скорость выполнения задач:</a:t>
            </a:r>
            <a:r>
              <a:rPr lang="ru-RU" b="0" i="0" dirty="0">
                <a:solidFill>
                  <a:srgbClr val="D1D5DB"/>
                </a:solidFill>
                <a:effectLst/>
                <a:latin typeface="Söhne"/>
              </a:rPr>
              <a:t> Скорость выполнения конкретных задач или операций является ключевым аспектом производительности. Измерение времени выполнения операции в миллисекундах или секундах может предоставить представление о том, насколько быстро пользователи могут получить результат. Например, в случае поисковых систем, скорость поиска и вывода результатов критически важна для удовлетворения пользователей.</a:t>
            </a:r>
          </a:p>
          <a:p>
            <a:pPr algn="l">
              <a:buFont typeface="+mj-lt"/>
              <a:buAutoNum type="arabicPeriod"/>
            </a:pPr>
            <a:r>
              <a:rPr lang="ru-RU" b="1" i="0" dirty="0">
                <a:solidFill>
                  <a:srgbClr val="D1D5DB"/>
                </a:solidFill>
                <a:effectLst/>
                <a:latin typeface="Söhne"/>
              </a:rPr>
              <a:t>Задержки и лаги:</a:t>
            </a:r>
            <a:r>
              <a:rPr lang="ru-RU" b="0" i="0" dirty="0">
                <a:solidFill>
                  <a:srgbClr val="D1D5DB"/>
                </a:solidFill>
                <a:effectLst/>
                <a:latin typeface="Söhne"/>
              </a:rPr>
              <a:t> Это оценка возможных задержек и лагов в работе программного обеспечения. Особенно важно для интерактивных приложений, где пользователи ожидают мгновенной реакции на свои действия. Периоды, когда ПО не реагирует, могут вызвать негативный опыт пользователя и привести к потере клиентов. Оценка задержек и лагов позволяет выявить узкие места и улучшить интерактивность приложения.</a:t>
            </a:r>
          </a:p>
          <a:p>
            <a:pPr algn="l">
              <a:buFont typeface="+mj-lt"/>
              <a:buAutoNum type="arabicPeriod"/>
            </a:pPr>
            <a:r>
              <a:rPr lang="ru-RU" b="1" i="0" dirty="0">
                <a:solidFill>
                  <a:srgbClr val="D1D5DB"/>
                </a:solidFill>
                <a:effectLst/>
                <a:latin typeface="Söhne"/>
              </a:rPr>
              <a:t>Использование ресурсов:</a:t>
            </a:r>
            <a:r>
              <a:rPr lang="ru-RU" b="0" i="0" dirty="0">
                <a:solidFill>
                  <a:srgbClr val="D1D5DB"/>
                </a:solidFill>
                <a:effectLst/>
                <a:latin typeface="Söhne"/>
              </a:rPr>
              <a:t> Мониторинг и оценка использования ресурсов, таких как процессор, память и сеть, является важной частью оценки производительности. Ненадежное использование ресурсов может привести к перегрузке системы, что сказывается на производительности. </a:t>
            </a:r>
            <a:r>
              <a:rPr lang="ru-RU" b="0" i="0" dirty="0" err="1">
                <a:solidFill>
                  <a:srgbClr val="D1D5DB"/>
                </a:solidFill>
                <a:effectLst/>
                <a:latin typeface="Söhne"/>
              </a:rPr>
              <a:t>Проактивный</a:t>
            </a:r>
            <a:r>
              <a:rPr lang="ru-RU" b="0" i="0" dirty="0">
                <a:solidFill>
                  <a:srgbClr val="D1D5DB"/>
                </a:solidFill>
                <a:effectLst/>
                <a:latin typeface="Söhne"/>
              </a:rPr>
              <a:t> мониторинг и оптимизация использования ресурсов помогают предотвратить проблемы производительности и обеспечивают более стабильное и быстрое ПО.</a:t>
            </a:r>
          </a:p>
          <a:p>
            <a:pPr algn="l">
              <a:buFont typeface="+mj-lt"/>
              <a:buAutoNum type="arabicPeriod"/>
            </a:pPr>
            <a:r>
              <a:rPr lang="ru-RU" b="1" i="0" dirty="0">
                <a:solidFill>
                  <a:srgbClr val="D1D5DB"/>
                </a:solidFill>
                <a:effectLst/>
                <a:latin typeface="Söhne"/>
              </a:rPr>
              <a:t>Пропускная способность:</a:t>
            </a:r>
            <a:r>
              <a:rPr lang="ru-RU" b="0" i="0" dirty="0">
                <a:solidFill>
                  <a:srgbClr val="D1D5DB"/>
                </a:solidFill>
                <a:effectLst/>
                <a:latin typeface="Söhne"/>
              </a:rPr>
              <a:t> В сетевых приложениях или службах оценка пропускной способности и способности обработки одновременных запросов играет важную роль. Это позволяет оценить, сколько одновременных пользователей или клиентов может обслуживать система, не теряя производительность. Пропускная способность важна для обеспечения плавной работы, особенно в онлайн-сервисах, где одновременные запросы могут быть значительными.</a:t>
            </a:r>
            <a:endParaRPr lang="ru-RU" dirty="0"/>
          </a:p>
          <a:p>
            <a:pPr algn="l"/>
            <a:r>
              <a:rPr lang="ru-RU" b="0" i="0" dirty="0">
                <a:solidFill>
                  <a:srgbClr val="D1D5DB"/>
                </a:solidFill>
                <a:effectLst/>
                <a:latin typeface="Söhne"/>
              </a:rPr>
              <a:t>Оценка производительности может включать тестирование на производительность, профилирование приложения, мониторинг ресурсов и анализ времени выполнения различных задач.</a:t>
            </a:r>
          </a:p>
          <a:p>
            <a:pPr algn="l"/>
            <a:r>
              <a:rPr lang="ru-RU" b="0" i="0" dirty="0">
                <a:solidFill>
                  <a:srgbClr val="D1D5DB"/>
                </a:solidFill>
                <a:effectLst/>
                <a:latin typeface="Söhne"/>
              </a:rPr>
              <a:t>Итак, производительность влияет на то, насколько удовлетворены будут пользователи, и она может определять, насколько успешным будет продукт. Эффективная оценка и управление производительностью позволяют обеспечивать высокий стандарт качества ПО и удовлетворение пользователей.</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13</a:t>
            </a:fld>
            <a:endParaRPr lang="ru-RU"/>
          </a:p>
        </p:txBody>
      </p:sp>
    </p:spTree>
    <p:extLst>
      <p:ext uri="{BB962C8B-B14F-4D97-AF65-F5344CB8AC3E}">
        <p14:creationId xmlns:p14="http://schemas.microsoft.com/office/powerpoint/2010/main" val="17101617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Защита данных:</a:t>
            </a:r>
            <a:r>
              <a:rPr lang="ru-RU" b="0" i="0" dirty="0">
                <a:solidFill>
                  <a:srgbClr val="D1D5DB"/>
                </a:solidFill>
                <a:effectLst/>
                <a:latin typeface="Söhne"/>
              </a:rPr>
              <a:t> Шифрование данных - это процесс преобразования информации в формат, который не может быть прочитан без правильного ключа. Пример: Применение шифрования для защиты личных данных, таких как номера кредитных карт при онлайн-платежах.</a:t>
            </a:r>
          </a:p>
          <a:p>
            <a:pPr algn="l">
              <a:buFont typeface="+mj-lt"/>
              <a:buAutoNum type="arabicPeriod"/>
            </a:pPr>
            <a:r>
              <a:rPr lang="ru-RU" b="1" i="0" dirty="0">
                <a:solidFill>
                  <a:srgbClr val="D1D5DB"/>
                </a:solidFill>
                <a:effectLst/>
                <a:latin typeface="Söhne"/>
              </a:rPr>
              <a:t>Идентификация и аутентификация:</a:t>
            </a:r>
            <a:r>
              <a:rPr lang="ru-RU" b="0" i="0" dirty="0">
                <a:solidFill>
                  <a:srgbClr val="D1D5DB"/>
                </a:solidFill>
                <a:effectLst/>
                <a:latin typeface="Söhne"/>
              </a:rPr>
              <a:t> Пароли - это наиболее распространенный способ аутентификации. Пример: При входе в интернет-банк пользователь вводит свой логин и пароль.</a:t>
            </a:r>
          </a:p>
          <a:p>
            <a:pPr algn="l">
              <a:buFont typeface="+mj-lt"/>
              <a:buAutoNum type="arabicPeriod"/>
            </a:pPr>
            <a:r>
              <a:rPr lang="ru-RU" b="1" i="0" dirty="0">
                <a:solidFill>
                  <a:srgbClr val="D1D5DB"/>
                </a:solidFill>
                <a:effectLst/>
                <a:latin typeface="Söhne"/>
              </a:rPr>
              <a:t>Авторизация и управление доступом:</a:t>
            </a:r>
            <a:r>
              <a:rPr lang="ru-RU" b="0" i="0" dirty="0">
                <a:solidFill>
                  <a:srgbClr val="D1D5DB"/>
                </a:solidFill>
                <a:effectLst/>
                <a:latin typeface="Söhne"/>
              </a:rPr>
              <a:t> Пример: В корпоративной среде различные уровни доступа предоставляются разным пользователям. Сотрудник службы поддержки может иметь доступ к данным клиентов, но не иметь доступ к финансовой информации.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14</a:t>
            </a:fld>
            <a:endParaRPr lang="ru-RU"/>
          </a:p>
        </p:txBody>
      </p:sp>
    </p:spTree>
    <p:extLst>
      <p:ext uri="{BB962C8B-B14F-4D97-AF65-F5344CB8AC3E}">
        <p14:creationId xmlns:p14="http://schemas.microsoft.com/office/powerpoint/2010/main" val="3514292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Защита от вредоносных атак:</a:t>
            </a:r>
            <a:r>
              <a:rPr lang="ru-RU" b="0" i="0" dirty="0">
                <a:solidFill>
                  <a:srgbClr val="D1D5DB"/>
                </a:solidFill>
                <a:effectLst/>
                <a:latin typeface="Söhne"/>
              </a:rPr>
              <a:t> Антивирусное ПО сканирует систему на предмет вредоносных программ и блокирует их. Брандмауэр контролирует сетевой трафик и блокирует нежелательные подключения. Пример: Антивирусная программа блокирует попытку установки вредоносного ПО на компьютер.</a:t>
            </a:r>
          </a:p>
          <a:p>
            <a:pPr algn="l">
              <a:buFont typeface="+mj-lt"/>
              <a:buAutoNum type="arabicPeriod"/>
            </a:pPr>
            <a:r>
              <a:rPr lang="ru-RU" b="1" i="0" dirty="0">
                <a:solidFill>
                  <a:srgbClr val="D1D5DB"/>
                </a:solidFill>
                <a:effectLst/>
                <a:latin typeface="Söhne"/>
              </a:rPr>
              <a:t>Обновления и патчи:</a:t>
            </a:r>
            <a:r>
              <a:rPr lang="ru-RU" b="0" i="0" dirty="0">
                <a:solidFill>
                  <a:srgbClr val="D1D5DB"/>
                </a:solidFill>
                <a:effectLst/>
                <a:latin typeface="Söhne"/>
              </a:rPr>
              <a:t> Программные обновления и патчи исправляют известные уязвимости. Пример: Поставщик операционной системы выпускает патч для устранения уязвимости, которая может быть использована злоумышленниками для удаленного доступа к компьютеру.</a:t>
            </a:r>
          </a:p>
          <a:p>
            <a:pPr algn="l">
              <a:buFont typeface="+mj-lt"/>
              <a:buAutoNum type="arabicPeriod"/>
            </a:pPr>
            <a:r>
              <a:rPr lang="ru-RU" b="1" i="0" dirty="0">
                <a:solidFill>
                  <a:srgbClr val="D1D5DB"/>
                </a:solidFill>
                <a:effectLst/>
                <a:latin typeface="Söhne"/>
              </a:rPr>
              <a:t>Аудит и мониторинг:</a:t>
            </a:r>
            <a:r>
              <a:rPr lang="ru-RU" b="0" i="0" dirty="0">
                <a:solidFill>
                  <a:srgbClr val="D1D5DB"/>
                </a:solidFill>
                <a:effectLst/>
                <a:latin typeface="Söhne"/>
              </a:rPr>
              <a:t> Пример: Система мониторинга обнаруживает необычную активность в сети и отправляет уведомление администратору.</a:t>
            </a:r>
          </a:p>
          <a:p>
            <a:pPr algn="l">
              <a:buFont typeface="+mj-lt"/>
              <a:buAutoNum type="arabicPeriod"/>
            </a:pPr>
            <a:r>
              <a:rPr lang="ru-RU" b="1" i="0" dirty="0">
                <a:solidFill>
                  <a:srgbClr val="D1D5DB"/>
                </a:solidFill>
                <a:effectLst/>
                <a:latin typeface="Söhne"/>
              </a:rPr>
              <a:t>Обучение пользователей:</a:t>
            </a:r>
            <a:r>
              <a:rPr lang="ru-RU" b="0" i="0" dirty="0">
                <a:solidFill>
                  <a:srgbClr val="D1D5DB"/>
                </a:solidFill>
                <a:effectLst/>
                <a:latin typeface="Söhne"/>
              </a:rPr>
              <a:t> Пример: В компании проводят обучающие семинары и тренинги для сотрудников о том, как распознавать фишинговые атаки и следовать правилам безопасности в сети.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15</a:t>
            </a:fld>
            <a:endParaRPr lang="ru-RU"/>
          </a:p>
        </p:txBody>
      </p:sp>
    </p:spTree>
    <p:extLst>
      <p:ext uri="{BB962C8B-B14F-4D97-AF65-F5344CB8AC3E}">
        <p14:creationId xmlns:p14="http://schemas.microsoft.com/office/powerpoint/2010/main" val="25889949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Легкость обновлений и исправлений:</a:t>
            </a:r>
            <a:r>
              <a:rPr lang="ru-RU" b="0" i="0" dirty="0">
                <a:solidFill>
                  <a:srgbClr val="D1D5DB"/>
                </a:solidFill>
                <a:effectLst/>
                <a:latin typeface="Söhne"/>
              </a:rPr>
              <a:t> Легкость внесения обновлений и исправлений в программное обеспечение существенна для обеспечения безопасности, функциональности и соответствия требованиям пользователей. Пример: Когда уязвимость в безопасности обнаруживается, хорошо поддерживаемое ПО может быстро выпустить патч, устраняющий эту уязвимость, что спасает от потенциальных атак. Быстрые обновления также позволяют внедрять новые возможности и улучшения в реакции на запросы пользователей.</a:t>
            </a:r>
          </a:p>
          <a:p>
            <a:pPr algn="l">
              <a:buFont typeface="+mj-lt"/>
              <a:buAutoNum type="arabicPeriod"/>
            </a:pPr>
            <a:r>
              <a:rPr lang="ru-RU" b="1" i="0" dirty="0">
                <a:solidFill>
                  <a:srgbClr val="D1D5DB"/>
                </a:solidFill>
                <a:effectLst/>
                <a:latin typeface="Söhne"/>
              </a:rPr>
              <a:t>Расширяемость:</a:t>
            </a:r>
            <a:r>
              <a:rPr lang="ru-RU" b="0" i="0" dirty="0">
                <a:solidFill>
                  <a:srgbClr val="D1D5DB"/>
                </a:solidFill>
                <a:effectLst/>
                <a:latin typeface="Söhne"/>
              </a:rPr>
              <a:t> Способность расширять функциональность ПО снижает необходимость создания с нуля новых решений. Программное обеспечение, спроектированное с учетом расширяемости, обычно более долгосрочное и адаптируемое к растущим требованиям. Пример: Дополнительные модули или плагины могут быть легко интегрированы в систему управления контентом, позволяя владельцам веб-сайтов добавлять новые функции без пересмотра всей системы.</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16</a:t>
            </a:fld>
            <a:endParaRPr lang="ru-RU"/>
          </a:p>
        </p:txBody>
      </p:sp>
    </p:spTree>
    <p:extLst>
      <p:ext uri="{BB962C8B-B14F-4D97-AF65-F5344CB8AC3E}">
        <p14:creationId xmlns:p14="http://schemas.microsoft.com/office/powerpoint/2010/main" val="2860499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err="1">
                <a:solidFill>
                  <a:srgbClr val="FFFFFF"/>
                </a:solidFill>
                <a:effectLst/>
                <a:latin typeface="Söhne"/>
              </a:rPr>
              <a:t>Сопровождаемость</a:t>
            </a:r>
            <a:r>
              <a:rPr lang="ru-RU" b="1" i="0" dirty="0">
                <a:solidFill>
                  <a:srgbClr val="FFFFFF"/>
                </a:solidFill>
                <a:effectLst/>
                <a:latin typeface="Söhne"/>
              </a:rPr>
              <a:t>:</a:t>
            </a:r>
            <a:r>
              <a:rPr lang="ru-RU" b="0" i="0" dirty="0">
                <a:solidFill>
                  <a:srgbClr val="FFFFFF"/>
                </a:solidFill>
                <a:effectLst/>
                <a:latin typeface="Söhne"/>
              </a:rPr>
              <a:t> Быстрая и эффективная диагностика и устранение проблем важна для минимизации времени простоя и негативных влияний на бизнес-процессы. ПО, которое легко поддерживать, помогает быстро находить и устранять ошибки. Пример: В случае сетевых приложений, если возникают проблемы с подключением, система быстро локализует и решает проблему, сокращая влияние на работоспособность.</a:t>
            </a:r>
          </a:p>
          <a:p>
            <a:pPr algn="l">
              <a:buFont typeface="+mj-lt"/>
              <a:buAutoNum type="arabicPeriod"/>
            </a:pPr>
            <a:r>
              <a:rPr lang="ru-RU" b="1" i="0" dirty="0">
                <a:solidFill>
                  <a:srgbClr val="FFFFFF"/>
                </a:solidFill>
                <a:effectLst/>
                <a:latin typeface="Söhne"/>
              </a:rPr>
              <a:t>Управление версиями:</a:t>
            </a:r>
            <a:r>
              <a:rPr lang="ru-RU" b="0" i="0" dirty="0">
                <a:solidFill>
                  <a:srgbClr val="FFFFFF"/>
                </a:solidFill>
                <a:effectLst/>
                <a:latin typeface="Söhne"/>
              </a:rPr>
              <a:t> Система управления версиями облегчает контроль и управление версиями ПО в различных окружениях. Это снижает риск использования устаревших версий, что может представлять угрозу безопасности и ограничивать возможности. Пример: В большой организации, где используется одинаковое ПО на разных уровнях, управление версиями помогает удерживать все системы на актуальных версиях с минимальными усилиями.</a:t>
            </a:r>
          </a:p>
          <a:p>
            <a:pPr algn="l">
              <a:buFont typeface="+mj-lt"/>
              <a:buAutoNum type="arabicPeriod"/>
            </a:pPr>
            <a:r>
              <a:rPr lang="ru-RU" b="1" i="0" dirty="0">
                <a:solidFill>
                  <a:srgbClr val="FFFFFF"/>
                </a:solidFill>
                <a:effectLst/>
                <a:latin typeface="Söhne"/>
              </a:rPr>
              <a:t>Документация и обучение:</a:t>
            </a:r>
            <a:r>
              <a:rPr lang="ru-RU" b="0" i="0" dirty="0">
                <a:solidFill>
                  <a:srgbClr val="FFFFFF"/>
                </a:solidFill>
                <a:effectLst/>
                <a:latin typeface="Söhne"/>
              </a:rPr>
              <a:t> Документация и обучение снижают порог вхождения для новых пользователей и помогают существующим пользователям эффективно использовать ПО. Хорошо составленная документация и программы обучения помогают избежать ошибок, связанных с непониманием функциональности ПО. Пример: Корпоративный почтовый клиент с документацией и онлайн-курсами обучения позволяет сотрудникам быстро освоить новые функции и оптимально использовать почтовую систему.</a:t>
            </a:r>
          </a:p>
          <a:p>
            <a:pPr algn="l"/>
            <a:r>
              <a:rPr lang="ru-RU" b="0" i="0" dirty="0">
                <a:solidFill>
                  <a:srgbClr val="FFFFFF"/>
                </a:solidFill>
                <a:effectLst/>
                <a:latin typeface="Söhne"/>
              </a:rPr>
              <a:t>B. Методы оценки качества: 1. Тестирование:- Разбор различных методов тестирования и как они могут быть использованы для оценки качества ПО. </a:t>
            </a:r>
            <a:r>
              <a:rPr lang="ru-RU" b="0" i="0" dirty="0" err="1">
                <a:solidFill>
                  <a:srgbClr val="FFFFFF"/>
                </a:solidFill>
                <a:effectLst/>
                <a:latin typeface="Söhne"/>
              </a:rPr>
              <a:t>рапсиши</a:t>
            </a:r>
            <a:r>
              <a:rPr lang="ru-RU" b="0" i="0" dirty="0">
                <a:solidFill>
                  <a:srgbClr val="FFFFFF"/>
                </a:solidFill>
                <a:effectLst/>
                <a:latin typeface="Söhne"/>
              </a:rPr>
              <a:t> более подробнее </a:t>
            </a:r>
          </a:p>
          <a:p>
            <a:pPr algn="l"/>
            <a:r>
              <a:rPr lang="ru-RU" b="0" i="0" dirty="0" err="1">
                <a:solidFill>
                  <a:srgbClr val="FFFFFF"/>
                </a:solidFill>
                <a:effectLst/>
                <a:latin typeface="Söhne"/>
              </a:rPr>
              <a:t>ChatGPT</a:t>
            </a:r>
            <a:endParaRPr lang="ru-RU" b="0" i="0" dirty="0">
              <a:solidFill>
                <a:srgbClr val="FFFFFF"/>
              </a:solidFill>
              <a:effectLst/>
              <a:latin typeface="Söhne"/>
            </a:endParaRPr>
          </a:p>
          <a:p>
            <a:pPr algn="l"/>
            <a:r>
              <a:rPr lang="ru-RU" b="0" i="0" dirty="0">
                <a:solidFill>
                  <a:srgbClr val="FFFFFF"/>
                </a:solidFill>
                <a:effectLst/>
                <a:latin typeface="Söhne"/>
              </a:rPr>
              <a:t>Тестирование программного обеспечения - это фундаментальный процесс, используемый для оценки его качества и пригодности к использованию. Методы тестирования могут варьироваться в зависимости от типа ПО, его целей и характеристик, которые необходимо оценить. Вот некоторые из основных методов тестирования:</a:t>
            </a:r>
          </a:p>
          <a:p>
            <a:pPr algn="l">
              <a:buFont typeface="+mj-lt"/>
              <a:buAutoNum type="arabicPeriod"/>
            </a:pPr>
            <a:r>
              <a:rPr lang="ru-RU" b="1" i="0" dirty="0">
                <a:solidFill>
                  <a:srgbClr val="FFFFFF"/>
                </a:solidFill>
                <a:effectLst/>
                <a:latin typeface="Söhne"/>
              </a:rPr>
              <a:t>Модульное тестирование:</a:t>
            </a:r>
            <a:r>
              <a:rPr lang="ru-RU" b="0" i="0" dirty="0">
                <a:solidFill>
                  <a:srgbClr val="FFFFFF"/>
                </a:solidFill>
                <a:effectLst/>
                <a:latin typeface="Söhne"/>
              </a:rPr>
              <a:t> В этом методе программное обеспечение тестируется на уровне отдельных модулей или компонентов. Тестировщики проверяют, выполняет ли каждый модуль свои функции правильно и не вызывает ли ошибок. Это позволяет идентифицировать и устранить проблемы на ранних этапах разработки.</a:t>
            </a:r>
          </a:p>
          <a:p>
            <a:pPr algn="l">
              <a:buFont typeface="+mj-lt"/>
              <a:buAutoNum type="arabicPeriod"/>
            </a:pPr>
            <a:r>
              <a:rPr lang="ru-RU" b="1" i="0" dirty="0">
                <a:solidFill>
                  <a:srgbClr val="FFFFFF"/>
                </a:solidFill>
                <a:effectLst/>
                <a:latin typeface="Söhne"/>
              </a:rPr>
              <a:t>Интеграционное тестирование:</a:t>
            </a:r>
            <a:r>
              <a:rPr lang="ru-RU" b="0" i="0" dirty="0">
                <a:solidFill>
                  <a:srgbClr val="FFFFFF"/>
                </a:solidFill>
                <a:effectLst/>
                <a:latin typeface="Söhne"/>
              </a:rPr>
              <a:t> Этот вид тестирования проверяет взаимодействие между различными модулями или компонентами в составе ПО. Тестируются интерфейсы, передача данных и согласованность взаимодействия между частями системы. Цель - обнаружить и устранить проблемы интеграции.</a:t>
            </a:r>
          </a:p>
          <a:p>
            <a:pPr algn="l">
              <a:buFont typeface="+mj-lt"/>
              <a:buAutoNum type="arabicPeriod"/>
            </a:pPr>
            <a:r>
              <a:rPr lang="ru-RU" b="1" i="0" dirty="0">
                <a:solidFill>
                  <a:srgbClr val="FFFFFF"/>
                </a:solidFill>
                <a:effectLst/>
                <a:latin typeface="Söhne"/>
              </a:rPr>
              <a:t>Системное тестирование:</a:t>
            </a:r>
            <a:r>
              <a:rPr lang="ru-RU" b="0" i="0" dirty="0">
                <a:solidFill>
                  <a:srgbClr val="FFFFFF"/>
                </a:solidFill>
                <a:effectLst/>
                <a:latin typeface="Söhne"/>
              </a:rPr>
              <a:t> Этот вид тестирования проверяет ПО как единое целое, чтобы убедиться, что оно соответствует требованиям и выполняет свои функции в реальных условиях. Системное тестирование включает в себя функциональное, </a:t>
            </a:r>
            <a:r>
              <a:rPr lang="ru-RU" b="0" i="0" dirty="0" err="1">
                <a:solidFill>
                  <a:srgbClr val="FFFFFF"/>
                </a:solidFill>
                <a:effectLst/>
                <a:latin typeface="Söhne"/>
              </a:rPr>
              <a:t>производительностное</a:t>
            </a:r>
            <a:r>
              <a:rPr lang="ru-RU" b="0" i="0" dirty="0">
                <a:solidFill>
                  <a:srgbClr val="FFFFFF"/>
                </a:solidFill>
                <a:effectLst/>
                <a:latin typeface="Söhne"/>
              </a:rPr>
              <a:t>, нагрузочное и другие виды тестирования, ориентированные на весь продукт.</a:t>
            </a:r>
          </a:p>
          <a:p>
            <a:pPr algn="l">
              <a:buFont typeface="+mj-lt"/>
              <a:buAutoNum type="arabicPeriod"/>
            </a:pPr>
            <a:r>
              <a:rPr lang="ru-RU" b="1" i="0" dirty="0">
                <a:solidFill>
                  <a:srgbClr val="FFFFFF"/>
                </a:solidFill>
                <a:effectLst/>
                <a:latin typeface="Söhne"/>
              </a:rPr>
              <a:t>Функциональное тестирование:</a:t>
            </a:r>
            <a:r>
              <a:rPr lang="ru-RU" b="0" i="0" dirty="0">
                <a:solidFill>
                  <a:srgbClr val="FFFFFF"/>
                </a:solidFill>
                <a:effectLst/>
                <a:latin typeface="Söhne"/>
              </a:rPr>
              <a:t> Оценка соответствия функциональных требований ПО. Тестировщики проверяют, выполняет ли ПО ожидаемые функции, как оно реагирует на входные данные и в какой степени соответствует заранее определенным стандартам.</a:t>
            </a:r>
          </a:p>
          <a:p>
            <a:pPr algn="l">
              <a:buFont typeface="+mj-lt"/>
              <a:buAutoNum type="arabicPeriod"/>
            </a:pPr>
            <a:r>
              <a:rPr lang="ru-RU" b="1" i="0" dirty="0" err="1">
                <a:solidFill>
                  <a:srgbClr val="FFFFFF"/>
                </a:solidFill>
                <a:effectLst/>
                <a:latin typeface="Söhne"/>
              </a:rPr>
              <a:t>Производительностное</a:t>
            </a:r>
            <a:r>
              <a:rPr lang="ru-RU" b="1" i="0" dirty="0">
                <a:solidFill>
                  <a:srgbClr val="FFFFFF"/>
                </a:solidFill>
                <a:effectLst/>
                <a:latin typeface="Söhne"/>
              </a:rPr>
              <a:t> тестирование:</a:t>
            </a:r>
            <a:r>
              <a:rPr lang="ru-RU" b="0" i="0" dirty="0">
                <a:solidFill>
                  <a:srgbClr val="FFFFFF"/>
                </a:solidFill>
                <a:effectLst/>
                <a:latin typeface="Söhne"/>
              </a:rPr>
              <a:t> Оценка производительности и эффективности ПО. Это может включать в себя тестирование скорости, пропускной способности, использования ресурсов, а также способности приложения обрабатывать большие объемы данных.</a:t>
            </a:r>
          </a:p>
          <a:p>
            <a:pPr algn="l">
              <a:buFont typeface="+mj-lt"/>
              <a:buAutoNum type="arabicPeriod"/>
            </a:pPr>
            <a:r>
              <a:rPr lang="ru-RU" b="1" i="0" dirty="0">
                <a:solidFill>
                  <a:srgbClr val="FFFFFF"/>
                </a:solidFill>
                <a:effectLst/>
                <a:latin typeface="Söhne"/>
              </a:rPr>
              <a:t>Нагрузочное тестирование:</a:t>
            </a:r>
            <a:r>
              <a:rPr lang="ru-RU" b="0" i="0" dirty="0">
                <a:solidFill>
                  <a:srgbClr val="FFFFFF"/>
                </a:solidFill>
                <a:effectLst/>
                <a:latin typeface="Söhne"/>
              </a:rPr>
              <a:t> Оценка способности ПО работать в условиях максимальной нагрузки, когда количество пользователей и объем данных значительно увеличиваются. Это позволяет выявить узкие места и оптимизировать приложение для высок</a:t>
            </a:r>
          </a:p>
          <a:p>
            <a:br>
              <a:rPr lang="ru-RU" b="0" i="0" dirty="0">
                <a:solidFill>
                  <a:srgbClr val="FFFFFF"/>
                </a:solidFill>
                <a:effectLst/>
                <a:latin typeface="Söhne"/>
              </a:rPr>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17</a:t>
            </a:fld>
            <a:endParaRPr lang="ru-RU"/>
          </a:p>
        </p:txBody>
      </p:sp>
    </p:spTree>
    <p:extLst>
      <p:ext uri="{BB962C8B-B14F-4D97-AF65-F5344CB8AC3E}">
        <p14:creationId xmlns:p14="http://schemas.microsoft.com/office/powerpoint/2010/main" val="27455545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a:t>Рассмотрим </a:t>
            </a:r>
            <a:r>
              <a:rPr lang="ru-RU" b="0" i="0" dirty="0">
                <a:solidFill>
                  <a:srgbClr val="ECECF1"/>
                </a:solidFill>
                <a:effectLst/>
                <a:latin typeface="Söhne"/>
              </a:rPr>
              <a:t>Методы оценки качества начнем с тестирования </a:t>
            </a:r>
          </a:p>
          <a:p>
            <a:endParaRPr lang="ru-RU" b="0" i="0" dirty="0">
              <a:solidFill>
                <a:srgbClr val="ECECF1"/>
              </a:solidFill>
              <a:effectLst/>
              <a:latin typeface="Söhne"/>
            </a:endParaRPr>
          </a:p>
          <a:p>
            <a:pPr algn="l">
              <a:buFont typeface="+mj-lt"/>
              <a:buAutoNum type="arabicPeriod"/>
            </a:pPr>
            <a:r>
              <a:rPr lang="ru-RU" b="1" i="0" dirty="0">
                <a:solidFill>
                  <a:srgbClr val="D1D5DB"/>
                </a:solidFill>
                <a:effectLst/>
                <a:latin typeface="Söhne"/>
              </a:rPr>
              <a:t>Модульное тестирование:</a:t>
            </a:r>
            <a:r>
              <a:rPr lang="ru-RU" b="0" i="0" dirty="0">
                <a:solidFill>
                  <a:srgbClr val="D1D5DB"/>
                </a:solidFill>
                <a:effectLst/>
                <a:latin typeface="Söhne"/>
              </a:rPr>
              <a:t> Этот вид тестирования помогает выявлять и устранять проблемы на ранних стадиях разработки, когда модули еще не объединены в единое приложение. Пример: Тестирование отдельной функции, которая должна проводить математические вычисления, чтобы убедиться, что она правильно выполняет операции.</a:t>
            </a:r>
          </a:p>
          <a:p>
            <a:pPr algn="l">
              <a:buFont typeface="+mj-lt"/>
              <a:buAutoNum type="arabicPeriod"/>
            </a:pPr>
            <a:r>
              <a:rPr lang="ru-RU" b="1" i="0" dirty="0">
                <a:solidFill>
                  <a:srgbClr val="D1D5DB"/>
                </a:solidFill>
                <a:effectLst/>
                <a:latin typeface="Söhne"/>
              </a:rPr>
              <a:t>Интеграционное тестирование:</a:t>
            </a:r>
            <a:r>
              <a:rPr lang="ru-RU" b="0" i="0" dirty="0">
                <a:solidFill>
                  <a:srgbClr val="D1D5DB"/>
                </a:solidFill>
                <a:effectLst/>
                <a:latin typeface="Söhne"/>
              </a:rPr>
              <a:t> Здесь фокус на проверке взаимодействия между разными частями ПО. Пример: Тестирование того, как модуль, ответственный за работу с базой данных, взаимодействует с пользовательским интерфейсом и передает данные между ними.</a:t>
            </a:r>
          </a:p>
          <a:p>
            <a:pPr algn="l">
              <a:buFont typeface="+mj-lt"/>
              <a:buAutoNum type="arabicPeriod"/>
            </a:pPr>
            <a:r>
              <a:rPr lang="ru-RU" b="1" i="0" dirty="0">
                <a:solidFill>
                  <a:srgbClr val="D1D5DB"/>
                </a:solidFill>
                <a:effectLst/>
                <a:latin typeface="Söhne"/>
              </a:rPr>
              <a:t>Системное тестирование:</a:t>
            </a:r>
            <a:r>
              <a:rPr lang="ru-RU" b="0" i="0" dirty="0">
                <a:solidFill>
                  <a:srgbClr val="D1D5DB"/>
                </a:solidFill>
                <a:effectLst/>
                <a:latin typeface="Söhne"/>
              </a:rPr>
              <a:t> Этот этап обеспечивает оценку всего программного продукта в реальных условиях использования. Пример: Тестирование полного веб-приложения на соответствие функциональным требованиям, его производительности и безопасности.</a:t>
            </a:r>
          </a:p>
          <a:p>
            <a:pPr algn="l">
              <a:buFont typeface="+mj-lt"/>
              <a:buAutoNum type="arabicPeriod"/>
            </a:pPr>
            <a:r>
              <a:rPr lang="ru-RU" b="1" i="0" dirty="0">
                <a:solidFill>
                  <a:srgbClr val="D1D5DB"/>
                </a:solidFill>
                <a:effectLst/>
                <a:latin typeface="Söhne"/>
              </a:rPr>
              <a:t>Функциональное тестирование:</a:t>
            </a:r>
            <a:r>
              <a:rPr lang="ru-RU" b="0" i="0" dirty="0">
                <a:solidFill>
                  <a:srgbClr val="D1D5DB"/>
                </a:solidFill>
                <a:effectLst/>
                <a:latin typeface="Söhne"/>
              </a:rPr>
              <a:t> Здесь проверяются конкретные функции и возможности программного обеспечения. Пример: Тестирование кнопки "Отправить" в электронной почте для убеждения в том, что она правильно отправляет сообщение.</a:t>
            </a:r>
          </a:p>
          <a:p>
            <a:pPr algn="l">
              <a:buFont typeface="+mj-lt"/>
              <a:buAutoNum type="arabicPeriod"/>
            </a:pPr>
            <a:r>
              <a:rPr lang="ru-RU" b="1" i="0" dirty="0" err="1">
                <a:solidFill>
                  <a:srgbClr val="D1D5DB"/>
                </a:solidFill>
                <a:effectLst/>
                <a:latin typeface="Söhne"/>
              </a:rPr>
              <a:t>Производительностное</a:t>
            </a:r>
            <a:r>
              <a:rPr lang="ru-RU" b="1" i="0" dirty="0">
                <a:solidFill>
                  <a:srgbClr val="D1D5DB"/>
                </a:solidFill>
                <a:effectLst/>
                <a:latin typeface="Söhne"/>
              </a:rPr>
              <a:t> тестирование:</a:t>
            </a:r>
            <a:r>
              <a:rPr lang="ru-RU" b="0" i="0" dirty="0">
                <a:solidFill>
                  <a:srgbClr val="D1D5DB"/>
                </a:solidFill>
                <a:effectLst/>
                <a:latin typeface="Söhne"/>
              </a:rPr>
              <a:t> Этот вид тестирования позволяет оценить, насколько ПО эффективно выполняет задачи в рамках установленных параметров. Пример: Тестирование скорости загрузки веб-страниц на разных устройствах.</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18</a:t>
            </a:fld>
            <a:endParaRPr lang="ru-RU"/>
          </a:p>
        </p:txBody>
      </p:sp>
    </p:spTree>
    <p:extLst>
      <p:ext uri="{BB962C8B-B14F-4D97-AF65-F5344CB8AC3E}">
        <p14:creationId xmlns:p14="http://schemas.microsoft.com/office/powerpoint/2010/main" val="20780259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Нагрузочное тестирование:</a:t>
            </a:r>
            <a:r>
              <a:rPr lang="ru-RU" b="0" i="0" dirty="0">
                <a:solidFill>
                  <a:srgbClr val="D1D5DB"/>
                </a:solidFill>
                <a:effectLst/>
                <a:latin typeface="Söhne"/>
              </a:rPr>
              <a:t> Этот вид тестирования проверяет, как ПО выдерживает высокие нагрузки. Пример: Тестирование интернет-магазина во время распродажи, чтобы убедиться, что он может обслуживать тысячи одновременных заказов без перебоев.</a:t>
            </a:r>
          </a:p>
          <a:p>
            <a:pPr algn="l">
              <a:buFont typeface="+mj-lt"/>
              <a:buAutoNum type="arabicPeriod"/>
            </a:pPr>
            <a:r>
              <a:rPr lang="ru-RU" b="1" i="0" dirty="0">
                <a:solidFill>
                  <a:srgbClr val="D1D5DB"/>
                </a:solidFill>
                <a:effectLst/>
                <a:latin typeface="Söhne"/>
              </a:rPr>
              <a:t>Сценарное тестирование:</a:t>
            </a:r>
            <a:r>
              <a:rPr lang="ru-RU" b="0" i="0" dirty="0">
                <a:solidFill>
                  <a:srgbClr val="D1D5DB"/>
                </a:solidFill>
                <a:effectLst/>
                <a:latin typeface="Söhne"/>
              </a:rPr>
              <a:t> Здесь оценивается, как ПО реагирует на различные сценарии использования. Пример: Тестирование мобильного приложения для банка сценарием, когда пользователь пытается перевести деньги с одного счета на другой.</a:t>
            </a:r>
          </a:p>
          <a:p>
            <a:pPr algn="l">
              <a:buFont typeface="+mj-lt"/>
              <a:buAutoNum type="arabicPeriod"/>
            </a:pPr>
            <a:r>
              <a:rPr lang="ru-RU" b="1" i="0" dirty="0">
                <a:solidFill>
                  <a:srgbClr val="D1D5DB"/>
                </a:solidFill>
                <a:effectLst/>
                <a:latin typeface="Söhne"/>
              </a:rPr>
              <a:t>Безопасность и уязвимости:</a:t>
            </a:r>
            <a:r>
              <a:rPr lang="ru-RU" b="0" i="0" dirty="0">
                <a:solidFill>
                  <a:srgbClr val="D1D5DB"/>
                </a:solidFill>
                <a:effectLst/>
                <a:latin typeface="Söhne"/>
              </a:rPr>
              <a:t> Проведение тестирования на безопасность помогает выявлять и устранять уязвимости, которые могут быть использованы злоумышленниками для атак. Пример: Этическое </a:t>
            </a:r>
            <a:r>
              <a:rPr lang="ru-RU" b="0" i="0" dirty="0" err="1">
                <a:solidFill>
                  <a:srgbClr val="D1D5DB"/>
                </a:solidFill>
                <a:effectLst/>
                <a:latin typeface="Söhne"/>
              </a:rPr>
              <a:t>взломное</a:t>
            </a:r>
            <a:r>
              <a:rPr lang="ru-RU" b="0" i="0" dirty="0">
                <a:solidFill>
                  <a:srgbClr val="D1D5DB"/>
                </a:solidFill>
                <a:effectLst/>
                <a:latin typeface="Söhne"/>
              </a:rPr>
              <a:t> тестирование (пенетрационное тестирование) для обнаружения слабых мест в системе.</a:t>
            </a:r>
          </a:p>
          <a:p>
            <a:pPr algn="l">
              <a:buFont typeface="+mj-lt"/>
              <a:buAutoNum type="arabicPeriod"/>
            </a:pPr>
            <a:r>
              <a:rPr lang="ru-RU" b="1" i="0" dirty="0">
                <a:solidFill>
                  <a:srgbClr val="D1D5DB"/>
                </a:solidFill>
                <a:effectLst/>
                <a:latin typeface="Söhne"/>
              </a:rPr>
              <a:t>Тестирование совместимости:</a:t>
            </a:r>
            <a:r>
              <a:rPr lang="ru-RU" b="0" i="0" dirty="0">
                <a:solidFill>
                  <a:srgbClr val="D1D5DB"/>
                </a:solidFill>
                <a:effectLst/>
                <a:latin typeface="Söhne"/>
              </a:rPr>
              <a:t> Здесь оценивается, насколько ПО может работать с различными окружениями. Пример: Тестирование веб-приложения на разных браузерах (</a:t>
            </a:r>
            <a:r>
              <a:rPr lang="ru-RU" b="0" i="0" dirty="0" err="1">
                <a:solidFill>
                  <a:srgbClr val="D1D5DB"/>
                </a:solidFill>
                <a:effectLst/>
                <a:latin typeface="Söhne"/>
              </a:rPr>
              <a:t>Chrome</a:t>
            </a:r>
            <a:r>
              <a:rPr lang="ru-RU" b="0" i="0" dirty="0">
                <a:solidFill>
                  <a:srgbClr val="D1D5DB"/>
                </a:solidFill>
                <a:effectLst/>
                <a:latin typeface="Söhne"/>
              </a:rPr>
              <a:t>, Firefox, Safari) и операционных системах (Windows, </a:t>
            </a:r>
            <a:r>
              <a:rPr lang="ru-RU" b="0" i="0" dirty="0" err="1">
                <a:solidFill>
                  <a:srgbClr val="D1D5DB"/>
                </a:solidFill>
                <a:effectLst/>
                <a:latin typeface="Söhne"/>
              </a:rPr>
              <a:t>macOS</a:t>
            </a:r>
            <a:r>
              <a:rPr lang="ru-RU" b="0" i="0" dirty="0">
                <a:solidFill>
                  <a:srgbClr val="D1D5DB"/>
                </a:solidFill>
                <a:effectLst/>
                <a:latin typeface="Söhne"/>
              </a:rPr>
              <a:t>, Linux).</a:t>
            </a:r>
          </a:p>
          <a:p>
            <a:pPr algn="l">
              <a:buFont typeface="+mj-lt"/>
              <a:buAutoNum type="arabicPeriod"/>
            </a:pPr>
            <a:r>
              <a:rPr lang="ru-RU" b="1" i="0" dirty="0">
                <a:solidFill>
                  <a:srgbClr val="D1D5DB"/>
                </a:solidFill>
                <a:effectLst/>
                <a:latin typeface="Söhne"/>
              </a:rPr>
              <a:t>Автоматизированное тестирование:</a:t>
            </a:r>
            <a:r>
              <a:rPr lang="ru-RU" b="0" i="0" dirty="0">
                <a:solidFill>
                  <a:srgbClr val="D1D5DB"/>
                </a:solidFill>
                <a:effectLst/>
                <a:latin typeface="Söhne"/>
              </a:rPr>
              <a:t> Применение автоматизации для выполнения повторяющихся тестовых задач. Пример: Написание скрипта для автоматической проверки регрессии, чтобы убедиться, что изменения в коде не повредили существующую функциональность.</a:t>
            </a:r>
          </a:p>
          <a:p>
            <a:r>
              <a:rPr lang="ru-RU" b="0" i="0" dirty="0">
                <a:solidFill>
                  <a:srgbClr val="D1D5DB"/>
                </a:solidFill>
                <a:effectLst/>
                <a:latin typeface="Söhne"/>
              </a:rPr>
              <a:t>Методы тестирования выбираются в зависимости от целей тестирования, ресурсов, доступных для тестирования, и типа разрабатываемого программного продукта. Комбинирование различных методов позволяет создать более полное представление о качестве программного обеспечения.</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19</a:t>
            </a:fld>
            <a:endParaRPr lang="ru-RU"/>
          </a:p>
        </p:txBody>
      </p:sp>
    </p:spTree>
    <p:extLst>
      <p:ext uri="{BB962C8B-B14F-4D97-AF65-F5344CB8AC3E}">
        <p14:creationId xmlns:p14="http://schemas.microsoft.com/office/powerpoint/2010/main" val="1164051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Выявление проблем на ранних этапах:</a:t>
            </a:r>
            <a:r>
              <a:rPr lang="ru-RU" b="0" i="0" dirty="0">
                <a:solidFill>
                  <a:srgbClr val="D1D5DB"/>
                </a:solidFill>
                <a:effectLst/>
                <a:latin typeface="Söhne"/>
              </a:rPr>
              <a:t> Мониторинг на ранних этапах после выпуска или обновления позволяет быстро реагировать на возникающие проблемы, предотвращая их распространение и отрицательное воздействие на пользователей. Это способствует снижению затрат на ремонт и обслуживание, так как проблемы можно решить, не допустив критических отказов.</a:t>
            </a:r>
          </a:p>
          <a:p>
            <a:pPr algn="l">
              <a:buFont typeface="+mj-lt"/>
              <a:buAutoNum type="arabicPeriod"/>
            </a:pPr>
            <a:r>
              <a:rPr lang="ru-RU" b="1" i="0" dirty="0">
                <a:solidFill>
                  <a:srgbClr val="D1D5DB"/>
                </a:solidFill>
                <a:effectLst/>
                <a:latin typeface="Söhne"/>
              </a:rPr>
              <a:t>Обеспечение производительности:</a:t>
            </a:r>
            <a:r>
              <a:rPr lang="ru-RU" b="0" i="0" dirty="0">
                <a:solidFill>
                  <a:srgbClr val="D1D5DB"/>
                </a:solidFill>
                <a:effectLst/>
                <a:latin typeface="Söhne"/>
              </a:rPr>
              <a:t> Мониторинг производительности помогает выявлять и устранять бутылочные горлышки и неэффективные участки программного кода. Результатом является оптимизированное ПО, которое быстро и эффективно выполняет задачи, что положительно сказывается на пользовательском опыте.</a:t>
            </a:r>
          </a:p>
          <a:p>
            <a:pPr algn="l">
              <a:buFont typeface="+mj-lt"/>
              <a:buAutoNum type="arabicPeriod"/>
            </a:pPr>
            <a:r>
              <a:rPr lang="ru-RU" b="1" i="0" dirty="0">
                <a:solidFill>
                  <a:srgbClr val="D1D5DB"/>
                </a:solidFill>
                <a:effectLst/>
                <a:latin typeface="Söhne"/>
              </a:rPr>
              <a:t>Безопасность:</a:t>
            </a:r>
            <a:r>
              <a:rPr lang="ru-RU" b="0" i="0" dirty="0">
                <a:solidFill>
                  <a:srgbClr val="D1D5DB"/>
                </a:solidFill>
                <a:effectLst/>
                <a:latin typeface="Söhne"/>
              </a:rPr>
              <a:t> Мониторинг безопасности является ключевым аспектом в защите данных и обеспечении конфиденциальности пользователей. Выявление подозрительной активности и уязвимостей на ранних этапах позволяет своевременно реагировать на потенциальные атаки, минимизируя риски для безопасности системы.</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20</a:t>
            </a:fld>
            <a:endParaRPr lang="ru-RU"/>
          </a:p>
        </p:txBody>
      </p:sp>
    </p:spTree>
    <p:extLst>
      <p:ext uri="{BB962C8B-B14F-4D97-AF65-F5344CB8AC3E}">
        <p14:creationId xmlns:p14="http://schemas.microsoft.com/office/powerpoint/2010/main" val="186486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Соблюдение стандартов и требований:</a:t>
            </a:r>
            <a:r>
              <a:rPr lang="ru-RU" b="0" i="0" dirty="0">
                <a:solidFill>
                  <a:srgbClr val="D1D5DB"/>
                </a:solidFill>
                <a:effectLst/>
                <a:latin typeface="Söhne"/>
              </a:rPr>
              <a:t> Мониторинг помогает убедиться, что ПО соответствует установленным нормам и стандартам, что является критически важным для многих организаций, особенно в регулируемых отраслях, таких как здравоохранение и финансы.</a:t>
            </a:r>
          </a:p>
          <a:p>
            <a:pPr algn="l">
              <a:buFont typeface="+mj-lt"/>
              <a:buAutoNum type="arabicPeriod"/>
            </a:pPr>
            <a:r>
              <a:rPr lang="ru-RU" b="1" i="0" dirty="0">
                <a:solidFill>
                  <a:srgbClr val="D1D5DB"/>
                </a:solidFill>
                <a:effectLst/>
                <a:latin typeface="Söhne"/>
              </a:rPr>
              <a:t>Прогнозирование нагрузки и ресурсов:</a:t>
            </a:r>
            <a:r>
              <a:rPr lang="ru-RU" b="0" i="0" dirty="0">
                <a:solidFill>
                  <a:srgbClr val="D1D5DB"/>
                </a:solidFill>
                <a:effectLst/>
                <a:latin typeface="Söhne"/>
              </a:rPr>
              <a:t> Мониторинг позволяет оптимизировать использование ресурсов и предотвращать перегрузки, что важно для обеспечения непрерывной работы ПО даже при изменяющихся нагрузках.</a:t>
            </a:r>
          </a:p>
          <a:p>
            <a:pPr algn="l">
              <a:buFont typeface="+mj-lt"/>
              <a:buAutoNum type="arabicPeriod"/>
            </a:pPr>
            <a:r>
              <a:rPr lang="ru-RU" b="1" i="0" dirty="0">
                <a:solidFill>
                  <a:srgbClr val="D1D5DB"/>
                </a:solidFill>
                <a:effectLst/>
                <a:latin typeface="Söhne"/>
              </a:rPr>
              <a:t>Улучшение пользовательского опыта:</a:t>
            </a:r>
            <a:r>
              <a:rPr lang="ru-RU" b="0" i="0" dirty="0">
                <a:solidFill>
                  <a:srgbClr val="D1D5DB"/>
                </a:solidFill>
                <a:effectLst/>
                <a:latin typeface="Söhne"/>
              </a:rPr>
              <a:t> Сбор и анализ данных о пользовательском опыте позволяет создавать приложения, которые максимально соответствуют потребностям и ожиданиям пользователей. Это увеличивает удовлетворенность клиентов и может способствовать росту пользовательской базы.</a:t>
            </a:r>
          </a:p>
          <a:p>
            <a:pPr algn="l">
              <a:buFont typeface="+mj-lt"/>
              <a:buAutoNum type="arabicPeriod"/>
            </a:pPr>
            <a:r>
              <a:rPr lang="ru-RU" b="1" i="0" dirty="0">
                <a:solidFill>
                  <a:srgbClr val="D1D5DB"/>
                </a:solidFill>
                <a:effectLst/>
                <a:latin typeface="Söhne"/>
              </a:rPr>
              <a:t>Снижение времени простоя:</a:t>
            </a:r>
            <a:r>
              <a:rPr lang="ru-RU" b="0" i="0" dirty="0">
                <a:solidFill>
                  <a:srgbClr val="D1D5DB"/>
                </a:solidFill>
                <a:effectLst/>
                <a:latin typeface="Söhne"/>
              </a:rPr>
              <a:t> Мониторинг позволяет оперативно выявлять и реагировать на сбои, что способствует сокращению времени простоя и минимизации негативных последствий для бизнеса и пользователей.</a:t>
            </a:r>
            <a:endParaRPr lang="ru-RU" dirty="0"/>
          </a:p>
          <a:p>
            <a:r>
              <a:rPr lang="ru-RU" b="0" i="0" dirty="0">
                <a:solidFill>
                  <a:srgbClr val="D1D5DB"/>
                </a:solidFill>
                <a:effectLst/>
                <a:latin typeface="Söhne"/>
              </a:rPr>
              <a:t>Все эти аспекты мониторинга совместно способствуют обеспечению стабильности и качества программного обеспечения, а также улучшению общей эффективности и безопасности системы.</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21</a:t>
            </a:fld>
            <a:endParaRPr lang="ru-RU"/>
          </a:p>
        </p:txBody>
      </p:sp>
    </p:spTree>
    <p:extLst>
      <p:ext uri="{BB962C8B-B14F-4D97-AF65-F5344CB8AC3E}">
        <p14:creationId xmlns:p14="http://schemas.microsoft.com/office/powerpoint/2010/main" val="41890350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Выявление проблем и ошибок:</a:t>
            </a:r>
            <a:r>
              <a:rPr lang="ru-RU" b="0" i="0" dirty="0">
                <a:solidFill>
                  <a:srgbClr val="D1D5DB"/>
                </a:solidFill>
                <a:effectLst/>
                <a:latin typeface="Söhne"/>
              </a:rPr>
              <a:t> Предоставление пользовательской обратной связи об ошибках и сбоях помогает разработчикам быстро реагировать на них и устранять проблемы. Это снижает риск того, что проблемы станут критическими для большого числа пользователей.</a:t>
            </a:r>
          </a:p>
          <a:p>
            <a:pPr algn="l">
              <a:buFont typeface="+mj-lt"/>
              <a:buAutoNum type="arabicPeriod"/>
            </a:pPr>
            <a:r>
              <a:rPr lang="ru-RU" b="1" i="0" dirty="0">
                <a:solidFill>
                  <a:srgbClr val="D1D5DB"/>
                </a:solidFill>
                <a:effectLst/>
                <a:latin typeface="Söhne"/>
              </a:rPr>
              <a:t>Оценка удовлетворенности пользователей:</a:t>
            </a:r>
            <a:r>
              <a:rPr lang="ru-RU" b="0" i="0" dirty="0">
                <a:solidFill>
                  <a:srgbClr val="D1D5DB"/>
                </a:solidFill>
                <a:effectLst/>
                <a:latin typeface="Söhne"/>
              </a:rPr>
              <a:t> Понимание, насколько пользователи довольны программным обеспечением, позволяет разработчикам оценить, насколько успешно выполняются ожидания пользователей. При низкой удовлетворенности, команда разработчиков может активно работать над улучшением и устранением причин недовольства.</a:t>
            </a:r>
          </a:p>
          <a:p>
            <a:pPr algn="l">
              <a:buFont typeface="+mj-lt"/>
              <a:buAutoNum type="arabicPeriod"/>
            </a:pPr>
            <a:r>
              <a:rPr lang="ru-RU" b="1" i="0" dirty="0">
                <a:solidFill>
                  <a:srgbClr val="D1D5DB"/>
                </a:solidFill>
                <a:effectLst/>
                <a:latin typeface="Söhne"/>
              </a:rPr>
              <a:t>Пожелания и новые функции:</a:t>
            </a:r>
            <a:r>
              <a:rPr lang="ru-RU" b="0" i="0" dirty="0">
                <a:solidFill>
                  <a:srgbClr val="D1D5DB"/>
                </a:solidFill>
                <a:effectLst/>
                <a:latin typeface="Söhne"/>
              </a:rPr>
              <a:t> Пользовательские предложения по новым функциям и улучшениям могут помочь определить, какие изменения будут наиболее ценными для пользователей. Это помогает </a:t>
            </a:r>
            <a:r>
              <a:rPr lang="ru-RU" b="0" i="0" dirty="0" err="1">
                <a:solidFill>
                  <a:srgbClr val="D1D5DB"/>
                </a:solidFill>
                <a:effectLst/>
                <a:latin typeface="Söhne"/>
              </a:rPr>
              <a:t>приоритизировать</a:t>
            </a:r>
            <a:r>
              <a:rPr lang="ru-RU" b="0" i="0" dirty="0">
                <a:solidFill>
                  <a:srgbClr val="D1D5DB"/>
                </a:solidFill>
                <a:effectLst/>
                <a:latin typeface="Söhne"/>
              </a:rPr>
              <a:t> задачи в разработке и адаптировать продукт к потребностям аудитории.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22</a:t>
            </a:fld>
            <a:endParaRPr lang="ru-RU"/>
          </a:p>
        </p:txBody>
      </p:sp>
    </p:spTree>
    <p:extLst>
      <p:ext uri="{BB962C8B-B14F-4D97-AF65-F5344CB8AC3E}">
        <p14:creationId xmlns:p14="http://schemas.microsoft.com/office/powerpoint/2010/main" val="3289531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Тестирование в разнообразных сценариях:</a:t>
            </a:r>
            <a:r>
              <a:rPr lang="ru-RU" b="0" i="0" dirty="0">
                <a:solidFill>
                  <a:srgbClr val="D1D5DB"/>
                </a:solidFill>
                <a:effectLst/>
                <a:latin typeface="Söhne"/>
              </a:rPr>
              <a:t> Пользователи могут использовать ПО в разнообразных сценариях и окружениях. Получая обратную связь от них, разработчики получают дополнительные данные для тестирования и могут выявлять неожиданные проблемы или несоответствия.</a:t>
            </a:r>
          </a:p>
          <a:p>
            <a:pPr algn="l">
              <a:buFont typeface="+mj-lt"/>
              <a:buAutoNum type="arabicPeriod"/>
            </a:pPr>
            <a:r>
              <a:rPr lang="ru-RU" b="1" i="0" dirty="0">
                <a:solidFill>
                  <a:srgbClr val="D1D5DB"/>
                </a:solidFill>
                <a:effectLst/>
                <a:latin typeface="Söhne"/>
              </a:rPr>
              <a:t>Локализация и адаптация:</a:t>
            </a:r>
            <a:r>
              <a:rPr lang="ru-RU" b="0" i="0" dirty="0">
                <a:solidFill>
                  <a:srgbClr val="D1D5DB"/>
                </a:solidFill>
                <a:effectLst/>
                <a:latin typeface="Söhne"/>
              </a:rPr>
              <a:t> Многокультурная обратная связь помогает улучшить локализацию и адаптацию ПО для разных регионов и языков. Это содействует более широкому распространению продукта на мировом рынке.</a:t>
            </a:r>
          </a:p>
          <a:p>
            <a:pPr algn="l">
              <a:buFont typeface="+mj-lt"/>
              <a:buAutoNum type="arabicPeriod"/>
            </a:pPr>
            <a:r>
              <a:rPr lang="ru-RU" b="1" i="0" dirty="0">
                <a:solidFill>
                  <a:srgbClr val="D1D5DB"/>
                </a:solidFill>
                <a:effectLst/>
                <a:latin typeface="Söhne"/>
              </a:rPr>
              <a:t>Поддержка решения конфликтов:</a:t>
            </a:r>
            <a:r>
              <a:rPr lang="ru-RU" b="0" i="0" dirty="0">
                <a:solidFill>
                  <a:srgbClr val="D1D5DB"/>
                </a:solidFill>
                <a:effectLst/>
                <a:latin typeface="Söhne"/>
              </a:rPr>
              <a:t> Конфликтные ситуации или жалобы могут возникать в процессе использования ПО. Обратная связь от пользователей помогает выявить и разрешить такие ситуации, удовлетворяя интересы пользователей и поддерживая положительное восприятие продукта.</a:t>
            </a:r>
          </a:p>
          <a:p>
            <a:pPr algn="l">
              <a:buFont typeface="+mj-lt"/>
              <a:buAutoNum type="arabicPeriod"/>
            </a:pPr>
            <a:r>
              <a:rPr lang="ru-RU" b="1" i="0" dirty="0">
                <a:solidFill>
                  <a:srgbClr val="D1D5DB"/>
                </a:solidFill>
                <a:effectLst/>
                <a:latin typeface="Söhne"/>
              </a:rPr>
              <a:t>Участие в процессе разработки:</a:t>
            </a:r>
            <a:r>
              <a:rPr lang="ru-RU" b="0" i="0" dirty="0">
                <a:solidFill>
                  <a:srgbClr val="D1D5DB"/>
                </a:solidFill>
                <a:effectLst/>
                <a:latin typeface="Söhne"/>
              </a:rPr>
              <a:t> Предоставление пользователям возможности участвовать в процессе разработки через бета-тестирование или другие механизмы активного участия помогает учесть потребности и предложения пользователей, делая продукт более соответствующим их ожиданиям.</a:t>
            </a:r>
            <a:endParaRPr lang="ru-RU" dirty="0"/>
          </a:p>
          <a:p>
            <a:r>
              <a:rPr lang="ru-RU" b="0" i="0" dirty="0">
                <a:solidFill>
                  <a:srgbClr val="D1D5DB"/>
                </a:solidFill>
                <a:effectLst/>
                <a:latin typeface="Söhne"/>
              </a:rPr>
              <a:t>Суммируя, обратная связь от пользователей дает возможность создать более качественное программное обеспечение, которое лучше соответствует потребностям и ожиданиям пользователей, а также увеличивает их удовлетворенность. Это процесс взаимодействия между разработчиками и пользователями, который способствует постоянному улучшению продукта.</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23</a:t>
            </a:fld>
            <a:endParaRPr lang="ru-RU"/>
          </a:p>
        </p:txBody>
      </p:sp>
    </p:spTree>
    <p:extLst>
      <p:ext uri="{BB962C8B-B14F-4D97-AF65-F5344CB8AC3E}">
        <p14:creationId xmlns:p14="http://schemas.microsoft.com/office/powerpoint/2010/main" val="25917298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Внутренние риски в процессе внедрения программного обеспечения связаны с факторами и событиями, которые находятся под контролем организации и разработчиков. Они могут повлиять на успешность проекта и внедрения ПО. Вот некоторые из внутренних рисков и их подробное описание:</a:t>
            </a:r>
          </a:p>
          <a:p>
            <a:pPr algn="l">
              <a:buFont typeface="+mj-lt"/>
              <a:buAutoNum type="arabicPeriod"/>
            </a:pPr>
            <a:r>
              <a:rPr lang="ru-RU" b="1" i="0" dirty="0">
                <a:solidFill>
                  <a:srgbClr val="D1D5DB"/>
                </a:solidFill>
                <a:effectLst/>
                <a:latin typeface="Söhne"/>
              </a:rPr>
              <a:t>Недостаточное планирование проекта:</a:t>
            </a:r>
            <a:r>
              <a:rPr lang="ru-RU" b="0" i="0" dirty="0">
                <a:solidFill>
                  <a:srgbClr val="D1D5DB"/>
                </a:solidFill>
                <a:effectLst/>
                <a:latin typeface="Söhne"/>
              </a:rPr>
              <a:t> Этот риск подчеркивает важность тщательного планирования проекта разработки и внедрения ПО. Недостаточное планирование может привести к проблемам с бюджетом, сроками и ресурсами. Разработчики и управленцы должны уделить должное внимание процессу планирования, учитывая все аспекты проекта.</a:t>
            </a:r>
          </a:p>
          <a:p>
            <a:pPr algn="l">
              <a:buFont typeface="+mj-lt"/>
              <a:buAutoNum type="arabicPeriod"/>
            </a:pPr>
            <a:r>
              <a:rPr lang="ru-RU" b="1" i="0" dirty="0">
                <a:solidFill>
                  <a:srgbClr val="D1D5DB"/>
                </a:solidFill>
                <a:effectLst/>
                <a:latin typeface="Söhne"/>
              </a:rPr>
              <a:t>Технические риски:</a:t>
            </a:r>
            <a:r>
              <a:rPr lang="ru-RU" b="0" i="0" dirty="0">
                <a:solidFill>
                  <a:srgbClr val="D1D5DB"/>
                </a:solidFill>
                <a:effectLst/>
                <a:latin typeface="Söhne"/>
              </a:rPr>
              <a:t> Технические риски подчеркивают необходимость глубокого технического анализа и выбора правильных технологий и архитектуры. Разработчики должны проявлять осторожность и экспертность при разработке сложных функций и уделять внимание производительности, масштабируемости и устойчивости системы.</a:t>
            </a:r>
          </a:p>
          <a:p>
            <a:pPr algn="l">
              <a:buFont typeface="+mj-lt"/>
              <a:buAutoNum type="arabicPeriod"/>
            </a:pPr>
            <a:r>
              <a:rPr lang="ru-RU" b="1" i="0" dirty="0">
                <a:solidFill>
                  <a:srgbClr val="D1D5DB"/>
                </a:solidFill>
                <a:effectLst/>
                <a:latin typeface="Söhne"/>
              </a:rPr>
              <a:t>Неправильное тестирование:</a:t>
            </a:r>
            <a:r>
              <a:rPr lang="ru-RU" b="0" i="0" dirty="0">
                <a:solidFill>
                  <a:srgbClr val="D1D5DB"/>
                </a:solidFill>
                <a:effectLst/>
                <a:latin typeface="Söhne"/>
              </a:rPr>
              <a:t> Этот риск подчеркивает важность тестирования во всех его аспектах, включая функциональное, </a:t>
            </a:r>
            <a:r>
              <a:rPr lang="ru-RU" b="0" i="0" dirty="0" err="1">
                <a:solidFill>
                  <a:srgbClr val="D1D5DB"/>
                </a:solidFill>
                <a:effectLst/>
                <a:latin typeface="Söhne"/>
              </a:rPr>
              <a:t>производительностное</a:t>
            </a:r>
            <a:r>
              <a:rPr lang="ru-RU" b="0" i="0" dirty="0">
                <a:solidFill>
                  <a:srgbClr val="D1D5DB"/>
                </a:solidFill>
                <a:effectLst/>
                <a:latin typeface="Söhne"/>
              </a:rPr>
              <a:t>, безопасность и совместимость. Недостаточное тестирование может привести к тому, что проблемы будут обнаружены пользователями, что негативно повлияет на репутацию продукта и может потребовать дополнительных ресурсов для исправления.</a:t>
            </a:r>
          </a:p>
          <a:p>
            <a:pPr algn="l">
              <a:buFont typeface="+mj-lt"/>
              <a:buAutoNum type="arabicPeriod"/>
            </a:pPr>
            <a:r>
              <a:rPr lang="ru-RU" b="1" i="0" dirty="0">
                <a:solidFill>
                  <a:srgbClr val="D1D5DB"/>
                </a:solidFill>
                <a:effectLst/>
                <a:latin typeface="Söhne"/>
              </a:rPr>
              <a:t>Изменения в требованиях:</a:t>
            </a:r>
            <a:r>
              <a:rPr lang="ru-RU" b="0" i="0" dirty="0">
                <a:solidFill>
                  <a:srgbClr val="D1D5DB"/>
                </a:solidFill>
                <a:effectLst/>
                <a:latin typeface="Söhne"/>
              </a:rPr>
              <a:t> Этот риск подчеркивает важность управления изменениями в процессе разработки. Разработчики и менеджеры проекта должны быть готовы к адаптации к изменяющимся требованиям и обеспечивать строгий контроль над изменениями, чтобы минимизировать влияние на сроки и бюджет.</a:t>
            </a:r>
          </a:p>
          <a:p>
            <a:pPr algn="l">
              <a:buFont typeface="+mj-lt"/>
              <a:buAutoNum type="arabicPeriod"/>
            </a:pPr>
            <a:r>
              <a:rPr lang="ru-RU" b="1" i="0" dirty="0">
                <a:solidFill>
                  <a:srgbClr val="D1D5DB"/>
                </a:solidFill>
                <a:effectLst/>
                <a:latin typeface="Söhne"/>
              </a:rPr>
              <a:t>Недостаточная подготовка персонала:</a:t>
            </a:r>
            <a:r>
              <a:rPr lang="ru-RU" b="0" i="0" dirty="0">
                <a:solidFill>
                  <a:srgbClr val="D1D5DB"/>
                </a:solidFill>
                <a:effectLst/>
                <a:latin typeface="Söhne"/>
              </a:rPr>
              <a:t> Управление этим риском подразумевает не только обучение персонала, но и активное участие пользователей в процессе внедрения. Это поможет предотвратить сопротивление изменениям, улучшить использование ПО и снизить вероятность ошибок.</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24</a:t>
            </a:fld>
            <a:endParaRPr lang="ru-RU"/>
          </a:p>
        </p:txBody>
      </p:sp>
    </p:spTree>
    <p:extLst>
      <p:ext uri="{BB962C8B-B14F-4D97-AF65-F5344CB8AC3E}">
        <p14:creationId xmlns:p14="http://schemas.microsoft.com/office/powerpoint/2010/main" val="17073851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Управление проектом и коммуникация:</a:t>
            </a:r>
            <a:r>
              <a:rPr lang="ru-RU" b="0" i="0" dirty="0">
                <a:solidFill>
                  <a:srgbClr val="D1D5DB"/>
                </a:solidFill>
                <a:effectLst/>
                <a:latin typeface="Söhne"/>
              </a:rPr>
              <a:t> Плохое управление проектом и коммуникация между участниками могут вызвать конфликты и недопонимание. Для снижения этого риска, команда проекта должна обеспечивать эффективное управление проектом и открытую, регулярную коммуникацию.</a:t>
            </a:r>
          </a:p>
          <a:p>
            <a:pPr algn="l">
              <a:buFont typeface="+mj-lt"/>
              <a:buAutoNum type="arabicPeriod"/>
            </a:pPr>
            <a:r>
              <a:rPr lang="ru-RU" b="1" i="0" dirty="0">
                <a:solidFill>
                  <a:srgbClr val="D1D5DB"/>
                </a:solidFill>
                <a:effectLst/>
                <a:latin typeface="Söhne"/>
              </a:rPr>
              <a:t>Безопасность:</a:t>
            </a:r>
            <a:r>
              <a:rPr lang="ru-RU" b="0" i="0" dirty="0">
                <a:solidFill>
                  <a:srgbClr val="D1D5DB"/>
                </a:solidFill>
                <a:effectLst/>
                <a:latin typeface="Söhne"/>
              </a:rPr>
              <a:t> Уделять должное внимание аспектам безопасности на всех этапах разработки и внедрения ПО - это залог защиты от угроз и уязвимостей. Интегрированное тестирование на безопасность и обучение сотрудников в вопросах информационной безопасности помогут снизить этот риск.</a:t>
            </a:r>
          </a:p>
          <a:p>
            <a:pPr algn="l">
              <a:buFont typeface="+mj-lt"/>
              <a:buAutoNum type="arabicPeriod"/>
            </a:pPr>
            <a:r>
              <a:rPr lang="ru-RU" b="1" i="0" dirty="0">
                <a:solidFill>
                  <a:srgbClr val="D1D5DB"/>
                </a:solidFill>
                <a:effectLst/>
                <a:latin typeface="Söhne"/>
              </a:rPr>
              <a:t>Зависимость от поставщиков и сторонних решений:</a:t>
            </a:r>
            <a:r>
              <a:rPr lang="ru-RU" b="0" i="0" dirty="0">
                <a:solidFill>
                  <a:srgbClr val="D1D5DB"/>
                </a:solidFill>
                <a:effectLst/>
                <a:latin typeface="Söhne"/>
              </a:rPr>
              <a:t> Чтобы уменьшить зависимость от сторонних поставщиков, организации могут предусмотреть альтернативные планы или стратегии при возникновении проблем с поставкой или изменениями от сторонних поставщиков.</a:t>
            </a:r>
          </a:p>
          <a:p>
            <a:pPr algn="l">
              <a:buFont typeface="+mj-lt"/>
              <a:buAutoNum type="arabicPeriod"/>
            </a:pPr>
            <a:r>
              <a:rPr lang="ru-RU" b="1" i="0" dirty="0">
                <a:solidFill>
                  <a:srgbClr val="D1D5DB"/>
                </a:solidFill>
                <a:effectLst/>
                <a:latin typeface="Söhne"/>
              </a:rPr>
              <a:t>Инфраструктурные риски:</a:t>
            </a:r>
            <a:r>
              <a:rPr lang="ru-RU" b="0" i="0" dirty="0">
                <a:solidFill>
                  <a:srgbClr val="D1D5DB"/>
                </a:solidFill>
                <a:effectLst/>
                <a:latin typeface="Söhne"/>
              </a:rPr>
              <a:t> Планирование резервных ресурсов, бесперебойного питания и дублирования инфраструктуры помогут уменьшить риски, связанные с инфраструктурой.</a:t>
            </a:r>
          </a:p>
          <a:p>
            <a:pPr algn="l">
              <a:buFont typeface="+mj-lt"/>
              <a:buAutoNum type="arabicPeriod"/>
            </a:pPr>
            <a:r>
              <a:rPr lang="ru-RU" b="1" i="0" dirty="0">
                <a:solidFill>
                  <a:srgbClr val="D1D5DB"/>
                </a:solidFill>
                <a:effectLst/>
                <a:latin typeface="Söhne"/>
              </a:rPr>
              <a:t>Качество и управление кодом:</a:t>
            </a:r>
            <a:r>
              <a:rPr lang="ru-RU" b="0" i="0" dirty="0">
                <a:solidFill>
                  <a:srgbClr val="D1D5DB"/>
                </a:solidFill>
                <a:effectLst/>
                <a:latin typeface="Söhne"/>
              </a:rPr>
              <a:t> Применение хороших практик по управлению версиями кода и контролю качества кода поможет снизить риск, связанный с качеством кода и обновлениями.</a:t>
            </a:r>
            <a:endParaRPr lang="ru-RU" dirty="0"/>
          </a:p>
          <a:p>
            <a:r>
              <a:rPr lang="ru-RU" b="0" i="0" dirty="0">
                <a:solidFill>
                  <a:srgbClr val="D1D5DB"/>
                </a:solidFill>
                <a:effectLst/>
                <a:latin typeface="Söhne"/>
              </a:rPr>
              <a:t>Идентификация внутренних рисков позволяет разработчикам и управленцам </a:t>
            </a:r>
            <a:r>
              <a:rPr lang="ru-RU" b="0" i="0" dirty="0" err="1">
                <a:solidFill>
                  <a:srgbClr val="D1D5DB"/>
                </a:solidFill>
                <a:effectLst/>
                <a:latin typeface="Söhne"/>
              </a:rPr>
              <a:t>проактивно</a:t>
            </a:r>
            <a:r>
              <a:rPr lang="ru-RU" b="0" i="0" dirty="0">
                <a:solidFill>
                  <a:srgbClr val="D1D5DB"/>
                </a:solidFill>
                <a:effectLst/>
                <a:latin typeface="Söhne"/>
              </a:rPr>
              <a:t> принимать меры по снижению риска, разрабатывать планы управления рисками и улучшать качество исходного ПО.</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25</a:t>
            </a:fld>
            <a:endParaRPr lang="ru-RU"/>
          </a:p>
        </p:txBody>
      </p:sp>
    </p:spTree>
    <p:extLst>
      <p:ext uri="{BB962C8B-B14F-4D97-AF65-F5344CB8AC3E}">
        <p14:creationId xmlns:p14="http://schemas.microsoft.com/office/powerpoint/2010/main" val="21005550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Внешние риски связаны с факторами, находящимися за пределами контроля разработчиков и организации, и могут существенно повлиять на процесс разработки и внедрения ПО. Рассмотрим более подробно различные внешние риски:</a:t>
            </a:r>
          </a:p>
          <a:p>
            <a:pPr algn="l">
              <a:buFont typeface="+mj-lt"/>
              <a:buAutoNum type="arabicPeriod"/>
            </a:pPr>
            <a:r>
              <a:rPr lang="ru-RU" sz="1200" dirty="0"/>
              <a:t>Изменения в законодательстве: Эти изменения могут потребовать значительных усилий для адаптации программного продукта и его документации к новым нормативам. Это также может повлечь за собой дополнительные расходы на проверку соответствия и обучение сотрудников. Комплаенс с законодательством может быть критически важным, особенно в сферах, связанных с личными данными.</a:t>
            </a:r>
          </a:p>
          <a:p>
            <a:pPr algn="l">
              <a:buFont typeface="+mj-lt"/>
              <a:buAutoNum type="arabicPeriod"/>
            </a:pPr>
            <a:r>
              <a:rPr lang="ru-RU" sz="1200" dirty="0"/>
              <a:t>Экономические факторы: Экономические колебания могут сильно влиять на бюджет проекта и способность компании вкладывать средства в разработку. Необходимо иметь гибкий финансовый план и механизмы адаптации к экономическим изменениям.</a:t>
            </a:r>
          </a:p>
          <a:p>
            <a:pPr algn="l">
              <a:buFont typeface="+mj-lt"/>
              <a:buAutoNum type="arabicPeriod"/>
            </a:pPr>
            <a:r>
              <a:rPr lang="ru-RU" sz="1200" dirty="0"/>
              <a:t>Сбои поставки и зависимость от сторонних ресурсов: Сбои в поставке компонентов или услуг от сторонних поставщиков могут вызвать задержки в проекте. Организации должны иметь альтернативные планы и стратегии для обеспечения надежности поставок.</a:t>
            </a:r>
          </a:p>
          <a:p>
            <a:pPr algn="l">
              <a:buFont typeface="+mj-lt"/>
              <a:buAutoNum type="arabicPeriod"/>
            </a:pPr>
            <a:r>
              <a:rPr lang="ru-RU" sz="1200" dirty="0"/>
              <a:t>Изменения в рыночных условиях: Динамичные рыночные условия требуют гибкости и адаптации продукта к новым требованиям и ожиданиям клиентов. Регулярный сбор обратной связи от пользователей и анализ конкурентной среды могут помочь в адаптации.</a:t>
            </a:r>
          </a:p>
          <a:p>
            <a:endParaRPr lang="ru-RU" dirty="0"/>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26</a:t>
            </a:fld>
            <a:endParaRPr lang="ru-RU"/>
          </a:p>
        </p:txBody>
      </p:sp>
    </p:spTree>
    <p:extLst>
      <p:ext uri="{BB962C8B-B14F-4D97-AF65-F5344CB8AC3E}">
        <p14:creationId xmlns:p14="http://schemas.microsoft.com/office/powerpoint/2010/main" val="20267756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Геополитические риски:</a:t>
            </a:r>
            <a:r>
              <a:rPr lang="ru-RU" b="0" i="0" dirty="0">
                <a:solidFill>
                  <a:srgbClr val="D1D5DB"/>
                </a:solidFill>
                <a:effectLst/>
                <a:latin typeface="Söhne"/>
              </a:rPr>
              <a:t> События в мировой политике могут вызвать изменения в условиях работы, такие как ограничение на экспорт-импорт технологий и услуг. Необходимо следить за мировыми событиями и иметь планы для разных сценариев.</a:t>
            </a:r>
          </a:p>
          <a:p>
            <a:pPr algn="l">
              <a:buFont typeface="+mj-lt"/>
              <a:buAutoNum type="arabicPeriod"/>
            </a:pPr>
            <a:r>
              <a:rPr lang="ru-RU" b="1" i="0" dirty="0">
                <a:solidFill>
                  <a:srgbClr val="D1D5DB"/>
                </a:solidFill>
                <a:effectLst/>
                <a:latin typeface="Söhne"/>
              </a:rPr>
              <a:t>Риски связанные с обеспечением безопасности:</a:t>
            </a:r>
            <a:r>
              <a:rPr lang="ru-RU" b="0" i="0" dirty="0">
                <a:solidFill>
                  <a:srgbClr val="D1D5DB"/>
                </a:solidFill>
                <a:effectLst/>
                <a:latin typeface="Söhne"/>
              </a:rPr>
              <a:t> Безопасность становится все более важной, поскольку кибератаки становятся все более изощренными. Разработчики должны посвящать большое внимание аспектам безопасности и регулярно анализировать потенциальные риски.</a:t>
            </a:r>
          </a:p>
          <a:p>
            <a:pPr algn="l">
              <a:buFont typeface="+mj-lt"/>
              <a:buAutoNum type="arabicPeriod"/>
            </a:pPr>
            <a:r>
              <a:rPr lang="ru-RU" b="1" i="0" dirty="0">
                <a:solidFill>
                  <a:srgbClr val="D1D5DB"/>
                </a:solidFill>
                <a:effectLst/>
                <a:latin typeface="Söhne"/>
              </a:rPr>
              <a:t>Изменения в технологической среде:</a:t>
            </a:r>
            <a:r>
              <a:rPr lang="ru-RU" b="0" i="0" dirty="0">
                <a:solidFill>
                  <a:srgbClr val="D1D5DB"/>
                </a:solidFill>
                <a:effectLst/>
                <a:latin typeface="Söhne"/>
              </a:rPr>
              <a:t> Технологии развиваются быстро, и разработчики ПО должны быть готовы адаптировать свой продукт к новым стандартам и технологиям. Это также включает в себя обновление существующих компонентов и платформ.</a:t>
            </a:r>
          </a:p>
          <a:p>
            <a:pPr algn="l">
              <a:buFont typeface="+mj-lt"/>
              <a:buAutoNum type="arabicPeriod"/>
            </a:pPr>
            <a:r>
              <a:rPr lang="ru-RU" b="1" i="0" dirty="0">
                <a:solidFill>
                  <a:srgbClr val="D1D5DB"/>
                </a:solidFill>
                <a:effectLst/>
                <a:latin typeface="Söhne"/>
              </a:rPr>
              <a:t>Политические риски:</a:t>
            </a:r>
            <a:r>
              <a:rPr lang="ru-RU" b="0" i="0" dirty="0">
                <a:solidFill>
                  <a:srgbClr val="D1D5DB"/>
                </a:solidFill>
                <a:effectLst/>
                <a:latin typeface="Söhne"/>
              </a:rPr>
              <a:t> Политические изменения могут влиять на финансирование и приоритеты проектов. Разработчики должны следить за политической средой и понимать, какие изменения могут повлиять на их проекты.</a:t>
            </a:r>
          </a:p>
          <a:p>
            <a:r>
              <a:rPr lang="ru-RU" b="0" i="0" dirty="0">
                <a:solidFill>
                  <a:srgbClr val="D1D5DB"/>
                </a:solidFill>
                <a:effectLst/>
                <a:latin typeface="Söhne"/>
              </a:rPr>
              <a:t>Для управления внешними рисками организации могут проводить анализ внешней среды, мониторинг изменений в законодательстве и рыночных условиях, а также разрабатывать планы бизнес-континуитета и адаптировать проектные планы в зависимости от внешних факторов.</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27</a:t>
            </a:fld>
            <a:endParaRPr lang="ru-RU"/>
          </a:p>
        </p:txBody>
      </p:sp>
    </p:spTree>
    <p:extLst>
      <p:ext uri="{BB962C8B-B14F-4D97-AF65-F5344CB8AC3E}">
        <p14:creationId xmlns:p14="http://schemas.microsoft.com/office/powerpoint/2010/main" val="375739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Технические риски в процессе внедрения ПО связаны с аппаратными и программными аспектами и могут оказать значительное воздействие на успех проекта. Давайте рассмотрим более подробно и добавим комментарии:</a:t>
            </a:r>
          </a:p>
          <a:p>
            <a:pPr algn="l">
              <a:buFont typeface="+mj-lt"/>
              <a:buAutoNum type="arabicPeriod"/>
            </a:pPr>
            <a:r>
              <a:rPr lang="ru-RU" b="1" i="0" dirty="0">
                <a:solidFill>
                  <a:srgbClr val="D1D5DB"/>
                </a:solidFill>
                <a:effectLst/>
                <a:latin typeface="Söhne"/>
              </a:rPr>
              <a:t>Проблемы с аппаратным обеспечением:</a:t>
            </a:r>
            <a:r>
              <a:rPr lang="ru-RU" b="0" i="0" dirty="0">
                <a:solidFill>
                  <a:srgbClr val="D1D5DB"/>
                </a:solidFill>
                <a:effectLst/>
                <a:latin typeface="Söhne"/>
              </a:rPr>
              <a:t> Несоответствие аппаратных ресурсов требованиям программного продукта или сбои в работе серверов и сетевого оборудования могут привести к серьезным задержкам в проекте. Обновление аппаратного обеспечения может потребовать дополнительных затрат, и поэтому важно проводить тщательное планирование и оценку аппаратных потребностей на ранних этапах проекта.</a:t>
            </a:r>
          </a:p>
          <a:p>
            <a:pPr algn="l">
              <a:buFont typeface="+mj-lt"/>
              <a:buAutoNum type="arabicPeriod"/>
            </a:pPr>
            <a:r>
              <a:rPr lang="ru-RU" b="1" i="0" dirty="0">
                <a:solidFill>
                  <a:srgbClr val="D1D5DB"/>
                </a:solidFill>
                <a:effectLst/>
                <a:latin typeface="Söhne"/>
              </a:rPr>
              <a:t>Сложности с программным обеспечением:</a:t>
            </a:r>
            <a:r>
              <a:rPr lang="ru-RU" b="0" i="0" dirty="0">
                <a:solidFill>
                  <a:srgbClr val="D1D5DB"/>
                </a:solidFill>
                <a:effectLst/>
                <a:latin typeface="Söhne"/>
              </a:rPr>
              <a:t> Проблемы в разработке и интеграции программных компонентов могут снизить качество ПО и потребовать дополнительных усилий на устранение ошибок. Важно акцентировать внимание на качестве кода и тестировании на ранних стадиях разработки для выявления и решения проблем до внедрения.</a:t>
            </a:r>
          </a:p>
          <a:p>
            <a:pPr algn="l">
              <a:buFont typeface="+mj-lt"/>
              <a:buAutoNum type="arabicPeriod"/>
            </a:pPr>
            <a:r>
              <a:rPr lang="ru-RU" b="1" i="0" dirty="0">
                <a:solidFill>
                  <a:srgbClr val="D1D5DB"/>
                </a:solidFill>
                <a:effectLst/>
                <a:latin typeface="Söhne"/>
              </a:rPr>
              <a:t>Сложности в масштабировании:</a:t>
            </a:r>
            <a:r>
              <a:rPr lang="ru-RU" b="0" i="0" dirty="0">
                <a:solidFill>
                  <a:srgbClr val="D1D5DB"/>
                </a:solidFill>
                <a:effectLst/>
                <a:latin typeface="Söhne"/>
              </a:rPr>
              <a:t> Масштабирование - важный аспект для программного обеспечения, особенно если ожидается рост нагрузки или объема данных. Риски здесь включают в себя неспособность эффективно управлять ростом, что может привести к снижению производительности. Грамотное планирование масштабирования и использование современных технологий могут помочь справиться с этими рисками.</a:t>
            </a:r>
          </a:p>
          <a:p>
            <a:pPr algn="l">
              <a:buFont typeface="+mj-lt"/>
              <a:buAutoNum type="arabicPeriod"/>
            </a:pPr>
            <a:r>
              <a:rPr lang="ru-RU" b="1" i="0" dirty="0">
                <a:solidFill>
                  <a:srgbClr val="D1D5DB"/>
                </a:solidFill>
                <a:effectLst/>
                <a:latin typeface="Söhne"/>
              </a:rPr>
              <a:t>Изменения в технологиях:</a:t>
            </a:r>
            <a:r>
              <a:rPr lang="ru-RU" b="0" i="0" dirty="0">
                <a:solidFill>
                  <a:srgbClr val="D1D5DB"/>
                </a:solidFill>
                <a:effectLst/>
                <a:latin typeface="Söhne"/>
              </a:rPr>
              <a:t> Развитие технологий - неизбежный процесс. Для управления этим риском, разработчики должны постоянно обновлять свои знания и гибко подходить к выбору технологий, которые можно легко адаптировать к новым стандартам.</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28</a:t>
            </a:fld>
            <a:endParaRPr lang="ru-RU"/>
          </a:p>
        </p:txBody>
      </p:sp>
    </p:spTree>
    <p:extLst>
      <p:ext uri="{BB962C8B-B14F-4D97-AF65-F5344CB8AC3E}">
        <p14:creationId xmlns:p14="http://schemas.microsoft.com/office/powerpoint/2010/main" val="21966564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Зависимость от ключевых сотрудников:</a:t>
            </a:r>
            <a:r>
              <a:rPr lang="ru-RU" b="0" i="0" dirty="0">
                <a:solidFill>
                  <a:srgbClr val="D1D5DB"/>
                </a:solidFill>
                <a:effectLst/>
                <a:latin typeface="Söhne"/>
              </a:rPr>
              <a:t> Зависимость от отдельных сотрудников может привести к рискам при их уходе или недоступности. Постарайтесь документировать и систематизировать знания, чтобы минимизировать зависимость от отдельных специалистов.</a:t>
            </a:r>
          </a:p>
          <a:p>
            <a:pPr algn="l">
              <a:buFont typeface="+mj-lt"/>
              <a:buAutoNum type="arabicPeriod"/>
            </a:pPr>
            <a:r>
              <a:rPr lang="ru-RU" b="1" i="0" dirty="0">
                <a:solidFill>
                  <a:srgbClr val="D1D5DB"/>
                </a:solidFill>
                <a:effectLst/>
                <a:latin typeface="Söhne"/>
              </a:rPr>
              <a:t>Использование сторонних решений:</a:t>
            </a:r>
            <a:r>
              <a:rPr lang="ru-RU" b="0" i="0" dirty="0">
                <a:solidFill>
                  <a:srgbClr val="D1D5DB"/>
                </a:solidFill>
                <a:effectLst/>
                <a:latin typeface="Söhne"/>
              </a:rPr>
              <a:t> Стратегия управления зависимостью от сторонних решений должна включать в себя планы для обновлений и управления изменениями. Также важно регулярно оценивать сторонние компоненты и их риски.</a:t>
            </a:r>
          </a:p>
          <a:p>
            <a:pPr algn="l">
              <a:buFont typeface="+mj-lt"/>
              <a:buAutoNum type="arabicPeriod"/>
            </a:pPr>
            <a:r>
              <a:rPr lang="ru-RU" b="1" i="0" dirty="0">
                <a:solidFill>
                  <a:srgbClr val="D1D5DB"/>
                </a:solidFill>
                <a:effectLst/>
                <a:latin typeface="Söhne"/>
              </a:rPr>
              <a:t>Управление версиями:</a:t>
            </a:r>
            <a:r>
              <a:rPr lang="ru-RU" b="0" i="0" dirty="0">
                <a:solidFill>
                  <a:srgbClr val="D1D5DB"/>
                </a:solidFill>
                <a:effectLst/>
                <a:latin typeface="Söhne"/>
              </a:rPr>
              <a:t> Эффективное управление версиями и изменениями в коде помогает предотвратить проблемы совместимости между различными версиями ПО и его компонентов. Использование систем контроля версий - важная часть этого процесса.</a:t>
            </a:r>
          </a:p>
          <a:p>
            <a:pPr algn="l">
              <a:buFont typeface="+mj-lt"/>
              <a:buAutoNum type="arabicPeriod"/>
            </a:pPr>
            <a:r>
              <a:rPr lang="ru-RU" b="1" i="0" dirty="0">
                <a:solidFill>
                  <a:srgbClr val="D1D5DB"/>
                </a:solidFill>
                <a:effectLst/>
                <a:latin typeface="Söhne"/>
              </a:rPr>
              <a:t>Недостаточное тестирование и QA:</a:t>
            </a:r>
            <a:r>
              <a:rPr lang="ru-RU" b="0" i="0" dirty="0">
                <a:solidFill>
                  <a:srgbClr val="D1D5DB"/>
                </a:solidFill>
                <a:effectLst/>
                <a:latin typeface="Söhne"/>
              </a:rPr>
              <a:t> Недостаточное тестирование может привести к обнаружению проблем только после внедрения, что вызовет недовольство пользователей и дополнительные затраты. Инвестирование в качественное тестирование и обеспечение качества на ранних стадиях разработки позволяет выявлять и устранять ошибки заранее.</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29</a:t>
            </a:fld>
            <a:endParaRPr lang="ru-RU"/>
          </a:p>
        </p:txBody>
      </p:sp>
    </p:spTree>
    <p:extLst>
      <p:ext uri="{BB962C8B-B14F-4D97-AF65-F5344CB8AC3E}">
        <p14:creationId xmlns:p14="http://schemas.microsoft.com/office/powerpoint/2010/main" val="36883918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Технические риски могут оказать серьезное воздействие на проект по разработке и внедрению ПО. Чтобы снизить вероятность возникновения этих рисков и минимизировать их воздействие, компании и проектные команды должны уделить особое внимание следующим аспектам:</a:t>
            </a:r>
          </a:p>
          <a:p>
            <a:pPr algn="l">
              <a:buFont typeface="+mj-lt"/>
              <a:buAutoNum type="arabicPeriod"/>
            </a:pPr>
            <a:r>
              <a:rPr lang="ru-RU" b="1" i="0" dirty="0">
                <a:solidFill>
                  <a:srgbClr val="D1D5DB"/>
                </a:solidFill>
                <a:effectLst/>
                <a:latin typeface="Söhne"/>
              </a:rPr>
              <a:t>Тщательное планирование:</a:t>
            </a:r>
            <a:r>
              <a:rPr lang="ru-RU" b="0" i="0" dirty="0">
                <a:solidFill>
                  <a:srgbClr val="D1D5DB"/>
                </a:solidFill>
                <a:effectLst/>
                <a:latin typeface="Söhne"/>
              </a:rPr>
              <a:t> Грамотное планирование должно включать в себя стратегии по управлению техническими рисками. Это может включать в себя проведение аудитов рисков, определение потенциальных угроз и разработку сценариев действий для смягчения последствий. Например, если ожидается изменение в законодательстве, план должен включать шаги для быстрой адаптации продукта к новым нормативам.</a:t>
            </a:r>
          </a:p>
          <a:p>
            <a:pPr algn="l">
              <a:buFont typeface="+mj-lt"/>
              <a:buAutoNum type="arabicPeriod"/>
            </a:pPr>
            <a:r>
              <a:rPr lang="ru-RU" b="1" i="0" dirty="0">
                <a:solidFill>
                  <a:srgbClr val="D1D5DB"/>
                </a:solidFill>
                <a:effectLst/>
                <a:latin typeface="Söhne"/>
              </a:rPr>
              <a:t>Контроль версий:</a:t>
            </a:r>
            <a:r>
              <a:rPr lang="ru-RU" b="0" i="0" dirty="0">
                <a:solidFill>
                  <a:srgbClr val="D1D5DB"/>
                </a:solidFill>
                <a:effectLst/>
                <a:latin typeface="Söhne"/>
              </a:rPr>
              <a:t> Использование систем контроля версий, таких как </a:t>
            </a:r>
            <a:r>
              <a:rPr lang="ru-RU" b="0" i="0" dirty="0" err="1">
                <a:solidFill>
                  <a:srgbClr val="D1D5DB"/>
                </a:solidFill>
                <a:effectLst/>
                <a:latin typeface="Söhne"/>
              </a:rPr>
              <a:t>Git</a:t>
            </a:r>
            <a:r>
              <a:rPr lang="ru-RU" b="0" i="0" dirty="0">
                <a:solidFill>
                  <a:srgbClr val="D1D5DB"/>
                </a:solidFill>
                <a:effectLst/>
                <a:latin typeface="Söhne"/>
              </a:rPr>
              <a:t>, помогает следить за изменениями в коде и обеспечивать совместимость между разными версиями ПО. Например, </a:t>
            </a:r>
            <a:r>
              <a:rPr lang="ru-RU" b="0" i="0" dirty="0" err="1">
                <a:solidFill>
                  <a:srgbClr val="D1D5DB"/>
                </a:solidFill>
                <a:effectLst/>
                <a:latin typeface="Söhne"/>
              </a:rPr>
              <a:t>Git</a:t>
            </a:r>
            <a:r>
              <a:rPr lang="ru-RU" b="0" i="0" dirty="0">
                <a:solidFill>
                  <a:srgbClr val="D1D5DB"/>
                </a:solidFill>
                <a:effectLst/>
                <a:latin typeface="Söhne"/>
              </a:rPr>
              <a:t> позволяет вести документирование изменений, а также восстановление предыдущих версий кода в случае проблем.</a:t>
            </a:r>
          </a:p>
          <a:p>
            <a:pPr algn="l">
              <a:buFont typeface="+mj-lt"/>
              <a:buAutoNum type="arabicPeriod"/>
            </a:pPr>
            <a:r>
              <a:rPr lang="ru-RU" b="1" i="0" dirty="0">
                <a:solidFill>
                  <a:srgbClr val="D1D5DB"/>
                </a:solidFill>
                <a:effectLst/>
                <a:latin typeface="Söhne"/>
              </a:rPr>
              <a:t>Тестирование и обеспечение качества:</a:t>
            </a:r>
            <a:r>
              <a:rPr lang="ru-RU" b="0" i="0" dirty="0">
                <a:solidFill>
                  <a:srgbClr val="D1D5DB"/>
                </a:solidFill>
                <a:effectLst/>
                <a:latin typeface="Söhne"/>
              </a:rPr>
              <a:t> Проведение разнообразных видов тестирования - важная часть управления техническими рисками. Это может включать в себя тестирование на проникновение для обеспечения безопасности и функциональное тестирование для выявления ошибок. </a:t>
            </a:r>
            <a:r>
              <a:rPr lang="ru-RU" b="0" i="0" dirty="0" err="1">
                <a:solidFill>
                  <a:srgbClr val="D1D5DB"/>
                </a:solidFill>
                <a:effectLst/>
                <a:latin typeface="Söhne"/>
              </a:rPr>
              <a:t>Проактивное</a:t>
            </a:r>
            <a:r>
              <a:rPr lang="ru-RU" b="0" i="0" dirty="0">
                <a:solidFill>
                  <a:srgbClr val="D1D5DB"/>
                </a:solidFill>
                <a:effectLst/>
                <a:latin typeface="Söhne"/>
              </a:rPr>
              <a:t> тестирование на ранних этапах разработки помогает снизить вероятность обнаружения критических ошибок после внедрения.</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30</a:t>
            </a:fld>
            <a:endParaRPr lang="ru-RU"/>
          </a:p>
        </p:txBody>
      </p:sp>
    </p:spTree>
    <p:extLst>
      <p:ext uri="{BB962C8B-B14F-4D97-AF65-F5344CB8AC3E}">
        <p14:creationId xmlns:p14="http://schemas.microsoft.com/office/powerpoint/2010/main" val="3454228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Распределение задач и зависимость от ключевых сотрудников:</a:t>
            </a:r>
            <a:r>
              <a:rPr lang="ru-RU" b="0" i="0" dirty="0">
                <a:solidFill>
                  <a:srgbClr val="D1D5DB"/>
                </a:solidFill>
                <a:effectLst/>
                <a:latin typeface="Söhne"/>
              </a:rPr>
              <a:t> Правильное управление распределением задач и знаний помогает уменьшить зависимость от отдельных ключевых сотрудников. Например, можно учить других сотрудников ключевым навыкам и создавать документацию для передачи знаний.</a:t>
            </a:r>
          </a:p>
          <a:p>
            <a:pPr algn="l">
              <a:buFont typeface="+mj-lt"/>
              <a:buAutoNum type="arabicPeriod"/>
            </a:pPr>
            <a:r>
              <a:rPr lang="ru-RU" b="1" i="0" dirty="0">
                <a:solidFill>
                  <a:srgbClr val="D1D5DB"/>
                </a:solidFill>
                <a:effectLst/>
                <a:latin typeface="Söhne"/>
              </a:rPr>
              <a:t>Следить за изменениями в технологиях:</a:t>
            </a:r>
            <a:r>
              <a:rPr lang="ru-RU" b="0" i="0" dirty="0">
                <a:solidFill>
                  <a:srgbClr val="D1D5DB"/>
                </a:solidFill>
                <a:effectLst/>
                <a:latin typeface="Söhne"/>
              </a:rPr>
              <a:t> Постоянное следить за изменениями в технологической среде важно для адаптации к новым стандартам. Примечание: например, если существующие технологии устаревают, может потребоваться переход на новые технологии и обновление архитектуры ПО.</a:t>
            </a:r>
          </a:p>
          <a:p>
            <a:pPr algn="l">
              <a:buFont typeface="+mj-lt"/>
              <a:buAutoNum type="arabicPeriod"/>
            </a:pPr>
            <a:r>
              <a:rPr lang="ru-RU" b="1" i="0" dirty="0">
                <a:solidFill>
                  <a:srgbClr val="D1D5DB"/>
                </a:solidFill>
                <a:effectLst/>
                <a:latin typeface="Söhne"/>
              </a:rPr>
              <a:t>Акцент на безопасности и тестировании на проникновение:</a:t>
            </a:r>
            <a:r>
              <a:rPr lang="ru-RU" b="0" i="0" dirty="0">
                <a:solidFill>
                  <a:srgbClr val="D1D5DB"/>
                </a:solidFill>
                <a:effectLst/>
                <a:latin typeface="Söhne"/>
              </a:rPr>
              <a:t> Интеграция безопасности и тестирования на проникновение в процесс разработки помогает предотвратить кибератаки и утечки данных. </a:t>
            </a:r>
            <a:r>
              <a:rPr lang="ru-RU" b="0" i="0" dirty="0" err="1">
                <a:solidFill>
                  <a:srgbClr val="D1D5DB"/>
                </a:solidFill>
                <a:effectLst/>
                <a:latin typeface="Söhne"/>
              </a:rPr>
              <a:t>Проактивное</a:t>
            </a:r>
            <a:r>
              <a:rPr lang="ru-RU" b="0" i="0" dirty="0">
                <a:solidFill>
                  <a:srgbClr val="D1D5DB"/>
                </a:solidFill>
                <a:effectLst/>
                <a:latin typeface="Söhne"/>
              </a:rPr>
              <a:t> выявление и устранение уязвимостей снижает риски безопасности.</a:t>
            </a:r>
          </a:p>
          <a:p>
            <a:pPr algn="l">
              <a:buFont typeface="+mj-lt"/>
              <a:buAutoNum type="arabicPeriod"/>
            </a:pPr>
            <a:r>
              <a:rPr lang="ru-RU" b="1" i="0" dirty="0">
                <a:solidFill>
                  <a:srgbClr val="D1D5DB"/>
                </a:solidFill>
                <a:effectLst/>
                <a:latin typeface="Söhne"/>
              </a:rPr>
              <a:t>Разработка исключительных сценариев и планов B:</a:t>
            </a:r>
            <a:r>
              <a:rPr lang="ru-RU" b="0" i="0" dirty="0">
                <a:solidFill>
                  <a:srgbClr val="D1D5DB"/>
                </a:solidFill>
                <a:effectLst/>
                <a:latin typeface="Söhne"/>
              </a:rPr>
              <a:t> Подготовка исключительных сценариев и планов B позволяет эффективно реагировать на непредвиденные обстоятельства, такие как технические сбои или изменения в требованиях. Примечание: план B может включать запасные ресурсы или альтернативные пути выполнения проекта в случае проблем.</a:t>
            </a:r>
            <a:endParaRPr lang="ru-RU" dirty="0"/>
          </a:p>
          <a:p>
            <a:r>
              <a:rPr lang="ru-RU" b="0" i="0" dirty="0">
                <a:solidFill>
                  <a:srgbClr val="D1D5DB"/>
                </a:solidFill>
                <a:effectLst/>
                <a:latin typeface="Söhne"/>
              </a:rPr>
              <a:t>Следуя этим практикам, команды разработки могут снизить вероятность возникновения технических рисков и обеспечить более успешное завершение проектов.</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31</a:t>
            </a:fld>
            <a:endParaRPr lang="ru-RU"/>
          </a:p>
        </p:txBody>
      </p:sp>
    </p:spTree>
    <p:extLst>
      <p:ext uri="{BB962C8B-B14F-4D97-AF65-F5344CB8AC3E}">
        <p14:creationId xmlns:p14="http://schemas.microsoft.com/office/powerpoint/2010/main" val="19634961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Организационные риски связаны с внутренними процессами и принятием решений в организации в контексте проекта разработки ПО. Вот более подробное описание таких рисков и способы их управления:</a:t>
            </a:r>
          </a:p>
          <a:p>
            <a:pPr algn="l">
              <a:buFont typeface="+mj-lt"/>
              <a:buAutoNum type="arabicPeriod"/>
            </a:pPr>
            <a:r>
              <a:rPr lang="ru-RU" b="1" i="0" dirty="0">
                <a:solidFill>
                  <a:srgbClr val="D1D5DB"/>
                </a:solidFill>
                <a:effectLst/>
                <a:latin typeface="Söhne"/>
              </a:rPr>
              <a:t>Изменения в управленческом составе:</a:t>
            </a:r>
            <a:r>
              <a:rPr lang="ru-RU" b="0" i="0" dirty="0">
                <a:solidFill>
                  <a:srgbClr val="D1D5DB"/>
                </a:solidFill>
                <a:effectLst/>
                <a:latin typeface="Söhne"/>
              </a:rPr>
              <a:t> Например, если высший уровень руководства меняется по каким-то причинам, это может повлечь за собой изменения в стратегии организации. Если ваш проект зависит от этой стратегии, это может повлиять на приоритеты проекта. Для управления этим риском, проектный менеджмент должен поддерживать открытую линию коммуникации с высшим руководством и следить за изменениями в стратегии компании.</a:t>
            </a:r>
          </a:p>
          <a:p>
            <a:pPr algn="l">
              <a:buFont typeface="+mj-lt"/>
              <a:buAutoNum type="arabicPeriod"/>
            </a:pPr>
            <a:r>
              <a:rPr lang="ru-RU" b="1" i="0" dirty="0">
                <a:solidFill>
                  <a:srgbClr val="D1D5DB"/>
                </a:solidFill>
                <a:effectLst/>
                <a:latin typeface="Söhne"/>
              </a:rPr>
              <a:t>Неопределенные цели и приоритеты:</a:t>
            </a:r>
            <a:r>
              <a:rPr lang="ru-RU" b="0" i="0" dirty="0">
                <a:solidFill>
                  <a:srgbClr val="D1D5DB"/>
                </a:solidFill>
                <a:effectLst/>
                <a:latin typeface="Söhne"/>
              </a:rPr>
              <a:t> Например, если разные члены команды или стейкхолдеры имеют разные представления о целях проекта, это может привести к недопониманию и конфликтам. Для управления этим риском, проектный менеджмент должен активно взаимодействовать с участниками проекта, четко определять цели и приоритеты, и уделять внимание коммуникации и консультациям.</a:t>
            </a:r>
          </a:p>
          <a:p>
            <a:pPr algn="l">
              <a:buFont typeface="+mj-lt"/>
              <a:buAutoNum type="arabicPeriod"/>
            </a:pPr>
            <a:r>
              <a:rPr lang="ru-RU" b="1" i="0" dirty="0">
                <a:solidFill>
                  <a:srgbClr val="D1D5DB"/>
                </a:solidFill>
                <a:effectLst/>
                <a:latin typeface="Söhne"/>
              </a:rPr>
              <a:t>Отсутствие ресурсов:</a:t>
            </a:r>
            <a:r>
              <a:rPr lang="ru-RU" b="0" i="0" dirty="0">
                <a:solidFill>
                  <a:srgbClr val="D1D5DB"/>
                </a:solidFill>
                <a:effectLst/>
                <a:latin typeface="Söhne"/>
              </a:rPr>
              <a:t> Например, если бюджет проекта недостаточен для покрытия расходов на персонал и оборудование, проект может столкнуться с задержками и ограничениями. Для управления этим риском, необходимо аккуратно планировать бюджет и ресурсы, а также иметь механизмы мониторинга и реагирования на финансовые изменения.</a:t>
            </a:r>
          </a:p>
          <a:p>
            <a:pPr algn="l">
              <a:buFont typeface="+mj-lt"/>
              <a:buAutoNum type="arabicPeriod"/>
            </a:pPr>
            <a:r>
              <a:rPr lang="ru-RU" b="1" i="0" dirty="0">
                <a:solidFill>
                  <a:srgbClr val="D1D5DB"/>
                </a:solidFill>
                <a:effectLst/>
                <a:latin typeface="Söhne"/>
              </a:rPr>
              <a:t>Коммуникационные проблемы:</a:t>
            </a:r>
            <a:r>
              <a:rPr lang="ru-RU" b="0" i="0" dirty="0">
                <a:solidFill>
                  <a:srgbClr val="D1D5DB"/>
                </a:solidFill>
                <a:effectLst/>
                <a:latin typeface="Söhne"/>
              </a:rPr>
              <a:t> Например, если ключевые решения и изменения в проекте не документируются или недостаточно обсуждаются с участниками, это может привести к недопониманию и ошибкам. Для управления этим риском, важно устанавливать четкие процессы коммуникации, ведение документации и регулярные совещания.</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32</a:t>
            </a:fld>
            <a:endParaRPr lang="ru-RU"/>
          </a:p>
        </p:txBody>
      </p:sp>
    </p:spTree>
    <p:extLst>
      <p:ext uri="{BB962C8B-B14F-4D97-AF65-F5344CB8AC3E}">
        <p14:creationId xmlns:p14="http://schemas.microsoft.com/office/powerpoint/2010/main" val="26798560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Политические и культурные разногласия:</a:t>
            </a:r>
            <a:r>
              <a:rPr lang="ru-RU" b="0" i="0" dirty="0">
                <a:solidFill>
                  <a:srgbClr val="D1D5DB"/>
                </a:solidFill>
                <a:effectLst/>
                <a:latin typeface="Söhne"/>
              </a:rPr>
              <a:t> Например, если различные группы в организации имеют разные политические взгляды или культурные особенности, это может воздействовать на способ принятия решений и реализации изменений. Для управления этим риском, можно провести обучение и тренинги по урегулированию конфликтов и сотрудничеству в </a:t>
            </a:r>
            <a:r>
              <a:rPr lang="ru-RU" b="0" i="0" dirty="0" err="1">
                <a:solidFill>
                  <a:srgbClr val="D1D5DB"/>
                </a:solidFill>
                <a:effectLst/>
                <a:latin typeface="Söhne"/>
              </a:rPr>
              <a:t>разнополитической</a:t>
            </a:r>
            <a:r>
              <a:rPr lang="ru-RU" b="0" i="0" dirty="0">
                <a:solidFill>
                  <a:srgbClr val="D1D5DB"/>
                </a:solidFill>
                <a:effectLst/>
                <a:latin typeface="Söhne"/>
              </a:rPr>
              <a:t> или </a:t>
            </a:r>
            <a:r>
              <a:rPr lang="ru-RU" b="0" i="0" dirty="0" err="1">
                <a:solidFill>
                  <a:srgbClr val="D1D5DB"/>
                </a:solidFill>
                <a:effectLst/>
                <a:latin typeface="Söhne"/>
              </a:rPr>
              <a:t>разнокультурной</a:t>
            </a:r>
            <a:r>
              <a:rPr lang="ru-RU" b="0" i="0" dirty="0">
                <a:solidFill>
                  <a:srgbClr val="D1D5DB"/>
                </a:solidFill>
                <a:effectLst/>
                <a:latin typeface="Söhne"/>
              </a:rPr>
              <a:t> среде.</a:t>
            </a:r>
          </a:p>
          <a:p>
            <a:pPr algn="l">
              <a:buFont typeface="+mj-lt"/>
              <a:buAutoNum type="arabicPeriod"/>
            </a:pPr>
            <a:r>
              <a:rPr lang="ru-RU" b="1" i="0" dirty="0">
                <a:solidFill>
                  <a:srgbClr val="D1D5DB"/>
                </a:solidFill>
                <a:effectLst/>
                <a:latin typeface="Söhne"/>
              </a:rPr>
              <a:t>Смена требований или приоритетов проекта:</a:t>
            </a:r>
            <a:r>
              <a:rPr lang="ru-RU" b="0" i="0" dirty="0">
                <a:solidFill>
                  <a:srgbClr val="D1D5DB"/>
                </a:solidFill>
                <a:effectLst/>
                <a:latin typeface="Söhne"/>
              </a:rPr>
              <a:t> Например, если заказчик меняет требования к проекту в середине его выполнения, это может вызвать дополнительные расходы и переработку. Для управления этим риском, следует устанавливать процедуры и механизмы оценки влияния изменений и их согласования с заказчиком.</a:t>
            </a:r>
          </a:p>
          <a:p>
            <a:pPr algn="l">
              <a:buFont typeface="+mj-lt"/>
              <a:buAutoNum type="arabicPeriod"/>
            </a:pPr>
            <a:r>
              <a:rPr lang="ru-RU" b="1" i="0" dirty="0">
                <a:solidFill>
                  <a:srgbClr val="D1D5DB"/>
                </a:solidFill>
                <a:effectLst/>
                <a:latin typeface="Söhne"/>
              </a:rPr>
              <a:t>Сложности с внедрением изменений в организации:</a:t>
            </a:r>
            <a:r>
              <a:rPr lang="ru-RU" b="0" i="0" dirty="0">
                <a:solidFill>
                  <a:srgbClr val="D1D5DB"/>
                </a:solidFill>
                <a:effectLst/>
                <a:latin typeface="Söhne"/>
              </a:rPr>
              <a:t> Например, сотрудники могут сопротивляться внедрению нового ПО из-за страха перед изменениями. Для управления этим риском, можно проводить обучение и поддержку сотрудников, а также пилотные проекты для демонстрации выгод от использования нового ПО.</a:t>
            </a:r>
          </a:p>
          <a:p>
            <a:pPr algn="l">
              <a:buFont typeface="+mj-lt"/>
              <a:buAutoNum type="arabicPeriod"/>
            </a:pPr>
            <a:r>
              <a:rPr lang="ru-RU" b="1" i="0" dirty="0">
                <a:solidFill>
                  <a:srgbClr val="D1D5DB"/>
                </a:solidFill>
                <a:effectLst/>
                <a:latin typeface="Söhne"/>
              </a:rPr>
              <a:t>Неопределенность в финансировании:</a:t>
            </a:r>
            <a:r>
              <a:rPr lang="ru-RU" b="0" i="0" dirty="0">
                <a:solidFill>
                  <a:srgbClr val="D1D5DB"/>
                </a:solidFill>
                <a:effectLst/>
                <a:latin typeface="Söhne"/>
              </a:rPr>
              <a:t> Например, если бюджет проекта несостоятелен или подвержен изменениям, это может повлиять на его выполнение. Для управления этим риском, важно регулярно обновлять бюджет, обсуждать финансовое состояние с заинтересованными сторонами и проводить анализ финансовых рисков.</a:t>
            </a:r>
            <a:endParaRPr lang="ru-RU" dirty="0"/>
          </a:p>
          <a:p>
            <a:pPr algn="l"/>
            <a:r>
              <a:rPr lang="ru-RU" b="0" i="0" dirty="0">
                <a:effectLst/>
                <a:latin typeface="Söhne"/>
              </a:rPr>
              <a:t>Для управления организационными рисками важно иметь хорошую систему управления проектами и уделять внимание процессам принятия решений и коммуникации в организации. Планирование, мониторинг и анализ рисков в организационном контексте помогают минимизировать негативное воздействие на проект разработки ПО.</a:t>
            </a:r>
          </a:p>
          <a:p>
            <a:br>
              <a:rPr lang="ru-RU" dirty="0"/>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33</a:t>
            </a:fld>
            <a:endParaRPr lang="ru-RU"/>
          </a:p>
        </p:txBody>
      </p:sp>
    </p:spTree>
    <p:extLst>
      <p:ext uri="{BB962C8B-B14F-4D97-AF65-F5344CB8AC3E}">
        <p14:creationId xmlns:p14="http://schemas.microsoft.com/office/powerpoint/2010/main" val="42639984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Оценка вероятности рисков:</a:t>
            </a:r>
            <a:endParaRPr lang="ru-RU" b="0" i="0" dirty="0">
              <a:solidFill>
                <a:srgbClr val="D1D5DB"/>
              </a:solidFill>
              <a:effectLst/>
              <a:latin typeface="Söhne"/>
            </a:endParaRPr>
          </a:p>
          <a:p>
            <a:pPr algn="l">
              <a:buFont typeface="+mj-lt"/>
              <a:buAutoNum type="arabicPeriod"/>
            </a:pPr>
            <a:r>
              <a:rPr lang="ru-RU" b="0" i="1" dirty="0">
                <a:solidFill>
                  <a:srgbClr val="D1D5DB"/>
                </a:solidFill>
                <a:effectLst/>
                <a:latin typeface="Söhne"/>
              </a:rPr>
              <a:t>Квалифицированные оценки</a:t>
            </a:r>
            <a:r>
              <a:rPr lang="ru-RU" b="0" i="0" dirty="0">
                <a:solidFill>
                  <a:srgbClr val="D1D5DB"/>
                </a:solidFill>
                <a:effectLst/>
                <a:latin typeface="Söhne"/>
              </a:rPr>
              <a:t>: Этот метод основывается на опыте и экспертном мнении участников проекта. Например, в проекте по разработке нового программного продукта, разработчики могут оценить вероятность возникновения риска, связанного с тем, что новая технология может не подойти для реализации определенной функции. Оценка вероятности может быть выражена в численных значениях, например, от 1 до 5, где 1 - очень низкая вероятность, 5 - очень высокая вероятность.</a:t>
            </a:r>
          </a:p>
          <a:p>
            <a:pPr algn="l">
              <a:buFont typeface="+mj-lt"/>
              <a:buAutoNum type="arabicPeriod"/>
            </a:pPr>
            <a:r>
              <a:rPr lang="ru-RU" b="0" i="1" dirty="0">
                <a:solidFill>
                  <a:srgbClr val="D1D5DB"/>
                </a:solidFill>
                <a:effectLst/>
                <a:latin typeface="Söhne"/>
              </a:rPr>
              <a:t>Исторические данные</a:t>
            </a:r>
            <a:r>
              <a:rPr lang="ru-RU" b="0" i="0" dirty="0">
                <a:solidFill>
                  <a:srgbClr val="D1D5DB"/>
                </a:solidFill>
                <a:effectLst/>
                <a:latin typeface="Söhne"/>
              </a:rPr>
              <a:t>: Если в предыдущих проектах возникали схожие риски, можно использовать эти данные для оценки вероятности. Например, если в предыдущем проекте были проблемы с интеграцией сторонних библиотек, это может быть индикатором для оценки вероятности подобных проблем в текущем проекте.</a:t>
            </a:r>
          </a:p>
          <a:p>
            <a:pPr algn="l">
              <a:buFont typeface="+mj-lt"/>
              <a:buAutoNum type="arabicPeriod"/>
            </a:pPr>
            <a:r>
              <a:rPr lang="ru-RU" b="0" i="1" dirty="0">
                <a:solidFill>
                  <a:srgbClr val="D1D5DB"/>
                </a:solidFill>
                <a:effectLst/>
                <a:latin typeface="Söhne"/>
              </a:rPr>
              <a:t>Систематический анализ</a:t>
            </a:r>
            <a:r>
              <a:rPr lang="ru-RU" b="0" i="0" dirty="0">
                <a:solidFill>
                  <a:srgbClr val="D1D5DB"/>
                </a:solidFill>
                <a:effectLst/>
                <a:latin typeface="Söhne"/>
              </a:rPr>
              <a:t>: Анализ вероятности с использованием статистических методов или моделей может быть полезен, особенно в сложных проектах. Например, при строительстве крупного объекта, можно использовать статистику прошлых строительных проектов для оценки вероятности возникновения задержек.</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34</a:t>
            </a:fld>
            <a:endParaRPr lang="ru-RU"/>
          </a:p>
        </p:txBody>
      </p:sp>
    </p:spTree>
    <p:extLst>
      <p:ext uri="{BB962C8B-B14F-4D97-AF65-F5344CB8AC3E}">
        <p14:creationId xmlns:p14="http://schemas.microsoft.com/office/powerpoint/2010/main" val="25422704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Оценка воздействия рисков:</a:t>
            </a:r>
            <a:endParaRPr lang="ru-RU" b="0" i="0" dirty="0">
              <a:solidFill>
                <a:srgbClr val="D1D5DB"/>
              </a:solidFill>
              <a:effectLst/>
              <a:latin typeface="Söhne"/>
            </a:endParaRPr>
          </a:p>
          <a:p>
            <a:pPr algn="l">
              <a:buFont typeface="+mj-lt"/>
              <a:buAutoNum type="arabicPeriod"/>
            </a:pPr>
            <a:r>
              <a:rPr lang="ru-RU" b="0" i="1" dirty="0">
                <a:solidFill>
                  <a:srgbClr val="D1D5DB"/>
                </a:solidFill>
                <a:effectLst/>
                <a:latin typeface="Söhne"/>
              </a:rPr>
              <a:t>Квалифицированные оценки</a:t>
            </a:r>
            <a:r>
              <a:rPr lang="ru-RU" b="0" i="0" dirty="0">
                <a:solidFill>
                  <a:srgbClr val="D1D5DB"/>
                </a:solidFill>
                <a:effectLst/>
                <a:latin typeface="Söhne"/>
              </a:rPr>
              <a:t>: Эксперты могут определить воздействие риска на проект на основе своего опыта. Например, риск, связанный с задержками в поставке оборудования, может иметь серьезное воздействие на график проекта и бюджет.</a:t>
            </a:r>
          </a:p>
          <a:p>
            <a:pPr algn="l">
              <a:buFont typeface="+mj-lt"/>
              <a:buAutoNum type="arabicPeriod"/>
            </a:pPr>
            <a:r>
              <a:rPr lang="ru-RU" b="0" i="1" dirty="0">
                <a:solidFill>
                  <a:srgbClr val="D1D5DB"/>
                </a:solidFill>
                <a:effectLst/>
                <a:latin typeface="Söhne"/>
              </a:rPr>
              <a:t>Анализ данных</a:t>
            </a:r>
            <a:r>
              <a:rPr lang="ru-RU" b="0" i="0" dirty="0">
                <a:solidFill>
                  <a:srgbClr val="D1D5DB"/>
                </a:solidFill>
                <a:effectLst/>
                <a:latin typeface="Söhne"/>
              </a:rPr>
              <a:t>: Расчет потерь в деньгах, времени или репутации может быть основан на анализе конкретных данных. Например, если риск связан с потерей данных из-за сбоя в системе, можно </a:t>
            </a:r>
            <a:r>
              <a:rPr lang="ru-RU" b="0" i="0" dirty="0" err="1">
                <a:solidFill>
                  <a:srgbClr val="D1D5DB"/>
                </a:solidFill>
                <a:effectLst/>
                <a:latin typeface="Söhne"/>
              </a:rPr>
              <a:t>расчитать</a:t>
            </a:r>
            <a:r>
              <a:rPr lang="ru-RU" b="0" i="0" dirty="0">
                <a:solidFill>
                  <a:srgbClr val="D1D5DB"/>
                </a:solidFill>
                <a:effectLst/>
                <a:latin typeface="Söhne"/>
              </a:rPr>
              <a:t> финансовые потери и репутационные убытки, которые могут возникнуть в случае его реализации.</a:t>
            </a:r>
          </a:p>
          <a:p>
            <a:pPr algn="l">
              <a:buFont typeface="+mj-lt"/>
              <a:buAutoNum type="arabicPeriod"/>
            </a:pPr>
            <a:r>
              <a:rPr lang="ru-RU" b="0" i="1" dirty="0">
                <a:solidFill>
                  <a:srgbClr val="D1D5DB"/>
                </a:solidFill>
                <a:effectLst/>
                <a:latin typeface="Söhne"/>
              </a:rPr>
              <a:t>Информационные интервью</a:t>
            </a:r>
            <a:r>
              <a:rPr lang="ru-RU" b="0" i="0" dirty="0">
                <a:solidFill>
                  <a:srgbClr val="D1D5DB"/>
                </a:solidFill>
                <a:effectLst/>
                <a:latin typeface="Söhne"/>
              </a:rPr>
              <a:t>: Взаимодействие с заинтересованными сторонами позволяет получить информацию о том, какие последствия они ожидают от риска. Например, управление проектом может провести интервью с заказчиком, чтобы понять, какие у него ожидания относительно воздействия определенного риска на проект.</a:t>
            </a:r>
          </a:p>
          <a:p>
            <a:pPr algn="l"/>
            <a:r>
              <a:rPr lang="ru-RU" b="1" i="0" dirty="0">
                <a:solidFill>
                  <a:srgbClr val="D1D5DB"/>
                </a:solidFill>
                <a:effectLst/>
                <a:latin typeface="Söhne"/>
              </a:rPr>
              <a:t>Матрица вероятности-воздействия:</a:t>
            </a:r>
            <a:r>
              <a:rPr lang="ru-RU" b="0" i="0" dirty="0">
                <a:solidFill>
                  <a:srgbClr val="D1D5DB"/>
                </a:solidFill>
                <a:effectLst/>
                <a:latin typeface="Söhne"/>
              </a:rPr>
              <a:t> Этот метод позволяет классифицировать риски в соответствии с их степенью критичности. Например, если риск имеет высокую вероятность и критическое воздействие, он будет отнесен к категории "высокий приоритет" и потребует особого внимания в плане управления рисками.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35</a:t>
            </a:fld>
            <a:endParaRPr lang="ru-RU"/>
          </a:p>
        </p:txBody>
      </p:sp>
    </p:spTree>
    <p:extLst>
      <p:ext uri="{BB962C8B-B14F-4D97-AF65-F5344CB8AC3E}">
        <p14:creationId xmlns:p14="http://schemas.microsoft.com/office/powerpoint/2010/main" val="6133239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Весовые коэффициенты:</a:t>
            </a:r>
            <a:r>
              <a:rPr lang="ru-RU" b="0" i="0" dirty="0">
                <a:solidFill>
                  <a:srgbClr val="D1D5DB"/>
                </a:solidFill>
                <a:effectLst/>
                <a:latin typeface="Söhne"/>
              </a:rPr>
              <a:t> Присвоение весовых коэффициентов помогает более точно учитывать как вероятность, так и воздействие. Например, если проект меняет стратегию продвижения на рынке, риск, связанный с потерей репутации, может получить более высокий вес, чем риск, связанный с небольшими изменениями в структуре команды.</a:t>
            </a:r>
          </a:p>
          <a:p>
            <a:pPr algn="l"/>
            <a:r>
              <a:rPr lang="ru-RU" b="1" i="0" dirty="0">
                <a:solidFill>
                  <a:srgbClr val="D1D5DB"/>
                </a:solidFill>
                <a:effectLst/>
                <a:latin typeface="Söhne"/>
              </a:rPr>
              <a:t>Применение методов многократной оценки:</a:t>
            </a:r>
            <a:r>
              <a:rPr lang="ru-RU" b="0" i="0" dirty="0">
                <a:solidFill>
                  <a:srgbClr val="D1D5DB"/>
                </a:solidFill>
                <a:effectLst/>
                <a:latin typeface="Söhne"/>
              </a:rPr>
              <a:t> Несколько независимых оценок вероятности и воздействия риска могут уменьшить субъективность и улучшить точность. Например, при оценке вероятности и воздействия риска на разработку нового ПО, можно провести несколько независимых оценок среди разработчиков и экспертов по безопасности.</a:t>
            </a:r>
          </a:p>
          <a:p>
            <a:pPr algn="l"/>
            <a:r>
              <a:rPr lang="ru-RU" b="0" i="0" dirty="0">
                <a:solidFill>
                  <a:srgbClr val="D1D5DB"/>
                </a:solidFill>
                <a:effectLst/>
                <a:latin typeface="Söhne"/>
              </a:rPr>
              <a:t>Оценка вероятности и воздействия рисков является важным этапом в управлении рисками, поскольку она позволяет определить приоритеты для разработки и реализации стратегий управления рисками.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36</a:t>
            </a:fld>
            <a:endParaRPr lang="ru-RU"/>
          </a:p>
        </p:txBody>
      </p:sp>
    </p:spTree>
    <p:extLst>
      <p:ext uri="{BB962C8B-B14F-4D97-AF65-F5344CB8AC3E}">
        <p14:creationId xmlns:p14="http://schemas.microsoft.com/office/powerpoint/2010/main" val="234227899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Избегание риска (Risk </a:t>
            </a:r>
            <a:r>
              <a:rPr lang="ru-RU" b="1" i="0" dirty="0" err="1">
                <a:solidFill>
                  <a:srgbClr val="D1D5DB"/>
                </a:solidFill>
                <a:effectLst/>
                <a:latin typeface="Söhne"/>
              </a:rPr>
              <a:t>Avoidance</a:t>
            </a:r>
            <a:r>
              <a:rPr lang="ru-RU" b="1" i="0" dirty="0">
                <a:solidFill>
                  <a:srgbClr val="D1D5DB"/>
                </a:solidFill>
                <a:effectLst/>
                <a:latin typeface="Söhne"/>
              </a:rPr>
              <a:t>)</a:t>
            </a:r>
            <a:r>
              <a:rPr lang="ru-RU" b="0" i="0" dirty="0">
                <a:solidFill>
                  <a:srgbClr val="D1D5DB"/>
                </a:solidFill>
                <a:effectLst/>
                <a:latin typeface="Söhne"/>
              </a:rPr>
              <a:t>:</a:t>
            </a:r>
          </a:p>
          <a:p>
            <a:pPr algn="l">
              <a:buFont typeface="Arial" panose="020B0604020202020204" pitchFamily="34" charset="0"/>
              <a:buChar char="•"/>
            </a:pPr>
            <a:r>
              <a:rPr lang="ru-RU" b="0" i="1" dirty="0">
                <a:solidFill>
                  <a:srgbClr val="D1D5DB"/>
                </a:solidFill>
                <a:effectLst/>
                <a:latin typeface="Söhne"/>
              </a:rPr>
              <a:t>Суть</a:t>
            </a:r>
            <a:r>
              <a:rPr lang="ru-RU" b="0" i="0" dirty="0">
                <a:solidFill>
                  <a:srgbClr val="D1D5DB"/>
                </a:solidFill>
                <a:effectLst/>
                <a:latin typeface="Söhne"/>
              </a:rPr>
              <a:t>: Эта стратегия подходит для рисков, которые могут иметь катастрофические последствия и должны быть полностью исключены из проекта. Однако она не всегда возможна или экономически оправдана.</a:t>
            </a:r>
          </a:p>
          <a:p>
            <a:pPr algn="l">
              <a:buFont typeface="Arial" panose="020B0604020202020204" pitchFamily="34" charset="0"/>
              <a:buChar char="•"/>
            </a:pPr>
            <a:r>
              <a:rPr lang="ru-RU" b="0" i="1" dirty="0">
                <a:solidFill>
                  <a:srgbClr val="D1D5DB"/>
                </a:solidFill>
                <a:effectLst/>
                <a:latin typeface="Söhne"/>
              </a:rPr>
              <a:t>Пример</a:t>
            </a:r>
            <a:r>
              <a:rPr lang="ru-RU" b="0" i="0" dirty="0">
                <a:solidFill>
                  <a:srgbClr val="D1D5DB"/>
                </a:solidFill>
                <a:effectLst/>
                <a:latin typeface="Söhne"/>
              </a:rPr>
              <a:t>: В компании, занимающейся обработкой платежей, избегание риска мошенничества может заключаться в полном отказе от использования ненадежных платежных шлюзов.</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37</a:t>
            </a:fld>
            <a:endParaRPr lang="ru-RU"/>
          </a:p>
        </p:txBody>
      </p:sp>
    </p:spTree>
    <p:extLst>
      <p:ext uri="{BB962C8B-B14F-4D97-AF65-F5344CB8AC3E}">
        <p14:creationId xmlns:p14="http://schemas.microsoft.com/office/powerpoint/2010/main" val="21381702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Снижение риска (Risk </a:t>
            </a:r>
            <a:r>
              <a:rPr lang="ru-RU" b="1" i="0" dirty="0" err="1">
                <a:solidFill>
                  <a:srgbClr val="D1D5DB"/>
                </a:solidFill>
                <a:effectLst/>
                <a:latin typeface="Söhne"/>
              </a:rPr>
              <a:t>Reduction</a:t>
            </a:r>
            <a:r>
              <a:rPr lang="ru-RU" b="1" i="0" dirty="0">
                <a:solidFill>
                  <a:srgbClr val="D1D5DB"/>
                </a:solidFill>
                <a:effectLst/>
                <a:latin typeface="Söhne"/>
              </a:rPr>
              <a: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Суть</a:t>
            </a:r>
            <a:r>
              <a:rPr lang="ru-RU" b="0" i="0" dirty="0">
                <a:solidFill>
                  <a:srgbClr val="D1D5DB"/>
                </a:solidFill>
                <a:effectLst/>
                <a:latin typeface="Söhne"/>
              </a:rPr>
              <a:t>: Снижение риска позволяет сохранить проект, но при этом меры могут потребовать дополнительных ресурсов. Эта стратегия часто используется в реальной практике.</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При строительстве небоскреба, снижение риска пожара включает в себя использование огнестойких материалов и установку систем пожарной безопасности.</a:t>
            </a:r>
          </a:p>
          <a:p>
            <a:pPr algn="l">
              <a:buFont typeface="+mj-lt"/>
              <a:buAutoNum type="arabicPeriod"/>
            </a:pPr>
            <a:r>
              <a:rPr lang="ru-RU" b="1" i="0" dirty="0">
                <a:solidFill>
                  <a:srgbClr val="D1D5DB"/>
                </a:solidFill>
                <a:effectLst/>
                <a:latin typeface="Söhne"/>
              </a:rPr>
              <a:t>Перенос риска (Risk Transfer)</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Суть</a:t>
            </a:r>
            <a:r>
              <a:rPr lang="ru-RU" b="0" i="0" dirty="0">
                <a:solidFill>
                  <a:srgbClr val="D1D5DB"/>
                </a:solidFill>
                <a:effectLst/>
                <a:latin typeface="Söhne"/>
              </a:rPr>
              <a:t>: Перенос риска может быть дорогим вариантом, но он позволяет сделать другую сторону ответственной за риск. Часто используется в сферах, где страхование возможно.</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Предприниматель может переложить риск убытков от задержек в производстве на поставщика, включив соответствующие условия в договор поставки.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38</a:t>
            </a:fld>
            <a:endParaRPr lang="ru-RU"/>
          </a:p>
        </p:txBody>
      </p:sp>
    </p:spTree>
    <p:extLst>
      <p:ext uri="{BB962C8B-B14F-4D97-AF65-F5344CB8AC3E}">
        <p14:creationId xmlns:p14="http://schemas.microsoft.com/office/powerpoint/2010/main" val="4558062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Принятие риска (Risk </a:t>
            </a:r>
            <a:r>
              <a:rPr lang="ru-RU" b="1" i="0" dirty="0" err="1">
                <a:solidFill>
                  <a:srgbClr val="D1D5DB"/>
                </a:solidFill>
                <a:effectLst/>
                <a:latin typeface="Söhne"/>
              </a:rPr>
              <a:t>Acceptance</a:t>
            </a:r>
            <a:r>
              <a:rPr lang="ru-RU" b="1" i="0" dirty="0">
                <a:solidFill>
                  <a:srgbClr val="D1D5DB"/>
                </a:solidFill>
                <a:effectLst/>
                <a:latin typeface="Söhne"/>
              </a:rPr>
              <a: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Суть</a:t>
            </a:r>
            <a:r>
              <a:rPr lang="ru-RU" b="0" i="0" dirty="0">
                <a:solidFill>
                  <a:srgbClr val="D1D5DB"/>
                </a:solidFill>
                <a:effectLst/>
                <a:latin typeface="Söhne"/>
              </a:rPr>
              <a:t>: Принятие риска может быть разумным, когда риск приемлем и потенциальные потери меньше затрат на управление риском.</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Венчурный инвестор может принять риск убытков от неудачных стартап-проектов как часть своей портфельной стратегии, ожидая, что прибыль от успешных проектов компенсирует убытки.</a:t>
            </a:r>
          </a:p>
          <a:p>
            <a:pPr algn="l">
              <a:buFont typeface="+mj-lt"/>
              <a:buAutoNum type="arabicPeriod"/>
            </a:pPr>
            <a:r>
              <a:rPr lang="ru-RU" b="1" i="0" dirty="0">
                <a:solidFill>
                  <a:srgbClr val="D1D5DB"/>
                </a:solidFill>
                <a:effectLst/>
                <a:latin typeface="Söhne"/>
              </a:rPr>
              <a:t>Активное управление рисками (Active Risk Management)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Суть</a:t>
            </a:r>
            <a:r>
              <a:rPr lang="ru-RU" b="0" i="0" dirty="0">
                <a:solidFill>
                  <a:srgbClr val="D1D5DB"/>
                </a:solidFill>
                <a:effectLst/>
                <a:latin typeface="Söhne"/>
              </a:rPr>
              <a:t>: Эта стратегия обеспечивает более гибкий подход, позволяя реагировать на риски по мере их возникновения. Она наиболее применима в ситуациях, где риски не могут быть полностью </a:t>
            </a:r>
            <a:r>
              <a:rPr lang="ru-RU" b="0" i="0" dirty="0" err="1">
                <a:solidFill>
                  <a:srgbClr val="D1D5DB"/>
                </a:solidFill>
                <a:effectLst/>
                <a:latin typeface="Söhne"/>
              </a:rPr>
              <a:t>избежаны</a:t>
            </a:r>
            <a:r>
              <a:rPr lang="ru-RU" b="0" i="0" dirty="0">
                <a:solidFill>
                  <a:srgbClr val="D1D5DB"/>
                </a:solidFill>
                <a:effectLst/>
                <a:latin typeface="Söhne"/>
              </a:rPr>
              <a:t> или перенесены.</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В проекте по разработке программного продукта активное управление рисками может включать в себя постоянное тестирование для выявления и устранения новых уязвимостей, а также регулярные ревизии плана проекта для адаптации к изменяющимся условиям.</a:t>
            </a:r>
          </a:p>
          <a:p>
            <a:pPr algn="l"/>
            <a:r>
              <a:rPr lang="ru-RU" b="0" i="0" dirty="0">
                <a:solidFill>
                  <a:srgbClr val="D1D5DB"/>
                </a:solidFill>
                <a:effectLst/>
                <a:latin typeface="Söhne"/>
              </a:rPr>
              <a:t>Выбор правильной стратегии управления рисками - это сбалансированный процесс, который учитывает финансовые, временные и качественные аспекты проекта. Важно провести анализ рисков и определить наиболее подходящую стратегию для каждого конкретного случая.</a:t>
            </a:r>
            <a:endParaRPr lang="ru-RU" dirty="0"/>
          </a:p>
          <a:p>
            <a:r>
              <a:rPr lang="ru-RU" b="0" i="0" dirty="0">
                <a:solidFill>
                  <a:srgbClr val="D1D5DB"/>
                </a:solidFill>
                <a:effectLst/>
                <a:latin typeface="Söhne"/>
              </a:rPr>
              <a:t>Выбор конкретной стратегии управления рисками зависит от характера риска, его вероятности, воздействия, целей проекта и доступных ресурсов. Важно проводить анализ рисков и разрабатывать план управления рисками на ранних этапах проекта, чтобы обеспечить его успешное выполнение и достижение целей.</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39</a:t>
            </a:fld>
            <a:endParaRPr lang="ru-RU"/>
          </a:p>
        </p:txBody>
      </p:sp>
    </p:spTree>
    <p:extLst>
      <p:ext uri="{BB962C8B-B14F-4D97-AF65-F5344CB8AC3E}">
        <p14:creationId xmlns:p14="http://schemas.microsoft.com/office/powerpoint/2010/main" val="23624223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0" i="0" dirty="0">
                <a:solidFill>
                  <a:srgbClr val="D1D5DB"/>
                </a:solidFill>
                <a:effectLst/>
                <a:latin typeface="Söhne"/>
              </a:rPr>
              <a:t>Каждая часть SWOT-анализа играет важную роль в понимании текущей ситуации проекта или организации, а также в разработке стратегии для будущих действий. Давайте рассмотрим каждую часть с комментариями и примерами:</a:t>
            </a:r>
          </a:p>
          <a:p>
            <a:pPr algn="l">
              <a:buFont typeface="+mj-lt"/>
              <a:buAutoNum type="arabicPeriod"/>
            </a:pPr>
            <a:r>
              <a:rPr lang="ru-RU" b="1" i="0" dirty="0">
                <a:solidFill>
                  <a:srgbClr val="D1D5DB"/>
                </a:solidFill>
                <a:effectLst/>
                <a:latin typeface="Söhne"/>
              </a:rPr>
              <a:t>Сильные стороны (</a:t>
            </a:r>
            <a:r>
              <a:rPr lang="ru-RU" b="1" i="0" dirty="0" err="1">
                <a:solidFill>
                  <a:srgbClr val="D1D5DB"/>
                </a:solidFill>
                <a:effectLst/>
                <a:latin typeface="Söhne"/>
              </a:rPr>
              <a:t>Strengths</a:t>
            </a:r>
            <a:r>
              <a:rPr lang="ru-RU" b="1" i="0" dirty="0">
                <a:solidFill>
                  <a:srgbClr val="D1D5DB"/>
                </a:solidFill>
                <a:effectLst/>
                <a:latin typeface="Söhne"/>
              </a:rPr>
              <a: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Комментарий</a:t>
            </a:r>
            <a:r>
              <a:rPr lang="ru-RU" b="0" i="0" dirty="0">
                <a:solidFill>
                  <a:srgbClr val="D1D5DB"/>
                </a:solidFill>
                <a:effectLst/>
                <a:latin typeface="Söhne"/>
              </a:rPr>
              <a:t>: Определение сильных сторон помогает выделить, в чем ваш проект хорошо, и какие ресурсы и активы у вас есть, чтобы использовать их наилучшим образом.</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Ваш стартап имеет команду опытных программистов, которые способны быстро разрабатывать итерации продукта, что является сильной стороной, позволяющей реагировать на изменения в рыночных требованиях.</a:t>
            </a:r>
          </a:p>
          <a:p>
            <a:pPr algn="l">
              <a:buFont typeface="+mj-lt"/>
              <a:buAutoNum type="arabicPeriod"/>
            </a:pPr>
            <a:r>
              <a:rPr lang="ru-RU" b="1" i="0" dirty="0">
                <a:solidFill>
                  <a:srgbClr val="D1D5DB"/>
                </a:solidFill>
                <a:effectLst/>
                <a:latin typeface="Söhne"/>
              </a:rPr>
              <a:t>Слабые стороны (</a:t>
            </a:r>
            <a:r>
              <a:rPr lang="ru-RU" b="1" i="0" dirty="0" err="1">
                <a:solidFill>
                  <a:srgbClr val="D1D5DB"/>
                </a:solidFill>
                <a:effectLst/>
                <a:latin typeface="Söhne"/>
              </a:rPr>
              <a:t>Weaknesses</a:t>
            </a:r>
            <a:r>
              <a:rPr lang="ru-RU" b="1" i="0" dirty="0">
                <a:solidFill>
                  <a:srgbClr val="D1D5DB"/>
                </a:solidFill>
                <a:effectLst/>
                <a:latin typeface="Söhne"/>
              </a:rPr>
              <a: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Комментарий</a:t>
            </a:r>
            <a:r>
              <a:rPr lang="ru-RU" b="0" i="0" dirty="0">
                <a:solidFill>
                  <a:srgbClr val="D1D5DB"/>
                </a:solidFill>
                <a:effectLst/>
                <a:latin typeface="Söhne"/>
              </a:rPr>
              <a:t>: Идентификация слабых сторон помогает вам понять, где требуется улучшение и какие ограничения могут повлиять на ваш проект.</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Ваш проект сталкивается с ограниченным бюджетом, что является слабой стороной, так как это может ограничить вашу способность привлекать необходимые ресурсы.</a:t>
            </a:r>
          </a:p>
          <a:p>
            <a:pPr algn="l">
              <a:buFont typeface="+mj-lt"/>
              <a:buAutoNum type="arabicPeriod"/>
            </a:pPr>
            <a:r>
              <a:rPr lang="ru-RU" b="1" i="0" dirty="0">
                <a:solidFill>
                  <a:srgbClr val="D1D5DB"/>
                </a:solidFill>
                <a:effectLst/>
                <a:latin typeface="Söhne"/>
              </a:rPr>
              <a:t>Возможности (</a:t>
            </a:r>
            <a:r>
              <a:rPr lang="ru-RU" b="1" i="0" dirty="0" err="1">
                <a:solidFill>
                  <a:srgbClr val="D1D5DB"/>
                </a:solidFill>
                <a:effectLst/>
                <a:latin typeface="Söhne"/>
              </a:rPr>
              <a:t>Opportunities</a:t>
            </a:r>
            <a:r>
              <a:rPr lang="ru-RU" b="1" i="0" dirty="0">
                <a:solidFill>
                  <a:srgbClr val="D1D5DB"/>
                </a:solidFill>
                <a:effectLst/>
                <a:latin typeface="Söhne"/>
              </a:rPr>
              <a: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Комментарий</a:t>
            </a:r>
            <a:r>
              <a:rPr lang="ru-RU" b="0" i="0" dirty="0">
                <a:solidFill>
                  <a:srgbClr val="D1D5DB"/>
                </a:solidFill>
                <a:effectLst/>
                <a:latin typeface="Söhne"/>
              </a:rPr>
              <a:t>: Определение возможностей помогает выявить области, где вы можете расти и развиваться, и какие внешние факторы могут быть положительными для вашего проекта.</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Рынок для вашего продукта растет быстро, и новое законодательство делает цифровые продукты более востребованными, что предоставляет возможность для расширения вашего бизнеса.</a:t>
            </a:r>
          </a:p>
          <a:p>
            <a:pPr algn="l">
              <a:buFont typeface="+mj-lt"/>
              <a:buAutoNum type="arabicPeriod"/>
            </a:pPr>
            <a:r>
              <a:rPr lang="ru-RU" b="1" i="0" dirty="0">
                <a:solidFill>
                  <a:srgbClr val="D1D5DB"/>
                </a:solidFill>
                <a:effectLst/>
                <a:latin typeface="Söhne"/>
              </a:rPr>
              <a:t>Угрозы (</a:t>
            </a:r>
            <a:r>
              <a:rPr lang="ru-RU" b="1" i="0" dirty="0" err="1">
                <a:solidFill>
                  <a:srgbClr val="D1D5DB"/>
                </a:solidFill>
                <a:effectLst/>
                <a:latin typeface="Söhne"/>
              </a:rPr>
              <a:t>Threats</a:t>
            </a:r>
            <a:r>
              <a:rPr lang="ru-RU" b="1" i="0" dirty="0">
                <a:solidFill>
                  <a:srgbClr val="D1D5DB"/>
                </a:solidFill>
                <a:effectLst/>
                <a:latin typeface="Söhne"/>
              </a:rPr>
              <a:t>)</a:t>
            </a:r>
            <a:r>
              <a:rPr lang="ru-RU" b="0" i="0" dirty="0">
                <a:solidFill>
                  <a:srgbClr val="D1D5DB"/>
                </a:solidFill>
                <a:effectLst/>
                <a:latin typeface="Söhne"/>
              </a:rPr>
              <a:t>:</a:t>
            </a:r>
          </a:p>
          <a:p>
            <a:pPr marL="742950" lvl="1" indent="-285750" algn="l">
              <a:buFont typeface="+mj-lt"/>
              <a:buAutoNum type="arabicPeriod"/>
            </a:pPr>
            <a:r>
              <a:rPr lang="ru-RU" b="0" i="1" dirty="0">
                <a:solidFill>
                  <a:srgbClr val="D1D5DB"/>
                </a:solidFill>
                <a:effectLst/>
                <a:latin typeface="Söhne"/>
              </a:rPr>
              <a:t>Комментарий</a:t>
            </a:r>
            <a:r>
              <a:rPr lang="ru-RU" b="0" i="0" dirty="0">
                <a:solidFill>
                  <a:srgbClr val="D1D5DB"/>
                </a:solidFill>
                <a:effectLst/>
                <a:latin typeface="Söhne"/>
              </a:rPr>
              <a:t>: Идентификация угроз помогает вам понять, какие внешние факторы могут создать риски для вашего проекта и каким образом вы можете их уменьшить или подготовиться к ним.</a:t>
            </a:r>
          </a:p>
          <a:p>
            <a:pPr marL="742950" lvl="1" indent="-285750" algn="l">
              <a:buFont typeface="+mj-lt"/>
              <a:buAutoNum type="arabicPeriod"/>
            </a:pPr>
            <a:r>
              <a:rPr lang="ru-RU" b="0" i="1" dirty="0">
                <a:solidFill>
                  <a:srgbClr val="D1D5DB"/>
                </a:solidFill>
                <a:effectLst/>
                <a:latin typeface="Söhne"/>
              </a:rPr>
              <a:t>Пример</a:t>
            </a:r>
            <a:r>
              <a:rPr lang="ru-RU" b="0" i="0" dirty="0">
                <a:solidFill>
                  <a:srgbClr val="D1D5DB"/>
                </a:solidFill>
                <a:effectLst/>
                <a:latin typeface="Söhne"/>
              </a:rPr>
              <a:t>: Ваш проект зависит от поставщика, который может столкнуться с проблемами в производстве из-за глобальных кризисов, что является потенциальной угрозой для непрерывности поставок.</a:t>
            </a:r>
          </a:p>
          <a:p>
            <a:pPr algn="l"/>
            <a:r>
              <a:rPr lang="ru-RU" b="0" i="0" dirty="0">
                <a:solidFill>
                  <a:srgbClr val="D1D5DB"/>
                </a:solidFill>
                <a:effectLst/>
                <a:latin typeface="Söhne"/>
              </a:rPr>
              <a:t>Разработка стратегий на основе SWOT-анализа позволяет максимально использовать сильные стороны, смягчать слабые стороны, использовать возможности и смягчать угрозы, чтобы достичь целей проекта или организации. Этот инструмент помогает вам принимать информированные стратегические решения.</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40</a:t>
            </a:fld>
            <a:endParaRPr lang="ru-RU"/>
          </a:p>
        </p:txBody>
      </p:sp>
    </p:spTree>
    <p:extLst>
      <p:ext uri="{BB962C8B-B14F-4D97-AF65-F5344CB8AC3E}">
        <p14:creationId xmlns:p14="http://schemas.microsoft.com/office/powerpoint/2010/main" val="14280836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Идентификация факторов:</a:t>
            </a:r>
            <a:r>
              <a:rPr lang="ru-RU" b="0" i="0" dirty="0">
                <a:solidFill>
                  <a:srgbClr val="D1D5DB"/>
                </a:solidFill>
                <a:effectLst/>
                <a:latin typeface="Söhne"/>
              </a:rPr>
              <a:t> В этом этапе команда проводит анализ внутренних и внешних аспектов, которые могут повлиять на проект или организацию. Находятся сильные и слабые стороны внутри организации (какие-то преимущества или недостатки) и возможности и угрозы из внешней среды (какие-то изменения или события, которые могут повлиять на организацию). Например, сильной стороной организации может быть наличие высококвалифицированных сотрудников, а угрозой - изменения в законодательстве, которые могут повлиять на бизнес.</a:t>
            </a:r>
          </a:p>
          <a:p>
            <a:pPr algn="l">
              <a:buFont typeface="+mj-lt"/>
              <a:buAutoNum type="arabicPeriod"/>
            </a:pPr>
            <a:r>
              <a:rPr lang="ru-RU" b="1" i="0" dirty="0">
                <a:solidFill>
                  <a:srgbClr val="D1D5DB"/>
                </a:solidFill>
                <a:effectLst/>
                <a:latin typeface="Söhne"/>
              </a:rPr>
              <a:t>Оценка факторов:</a:t>
            </a:r>
            <a:r>
              <a:rPr lang="ru-RU" b="0" i="0" dirty="0">
                <a:solidFill>
                  <a:srgbClr val="D1D5DB"/>
                </a:solidFill>
                <a:effectLst/>
                <a:latin typeface="Söhne"/>
              </a:rPr>
              <a:t> На этом этапе факторы, выделенные на первом этапе, оцениваются с точки зрения их важности и влияния. Обычно используется шкала или система баллов для определения, насколько каждый фактор значим. Например, сильные стороны организации могут быть оценены как "очень важные" или "не очень важные" в зависимости от их воздействия на цели проекта.</a:t>
            </a:r>
          </a:p>
          <a:p>
            <a:pPr algn="l">
              <a:buFont typeface="+mj-lt"/>
              <a:buAutoNum type="arabicPeriod"/>
            </a:pPr>
            <a:r>
              <a:rPr lang="ru-RU" b="1" i="0" dirty="0">
                <a:solidFill>
                  <a:srgbClr val="D1D5DB"/>
                </a:solidFill>
                <a:effectLst/>
                <a:latin typeface="Söhne"/>
              </a:rPr>
              <a:t>Разработка стратегий:</a:t>
            </a:r>
            <a:r>
              <a:rPr lang="ru-RU" b="0" i="0" dirty="0">
                <a:solidFill>
                  <a:srgbClr val="D1D5DB"/>
                </a:solidFill>
                <a:effectLst/>
                <a:latin typeface="Söhne"/>
              </a:rPr>
              <a:t> На основе результатов анализа, команда разрабатывает стратегии по управлению сильными сторонами, устранению или смягчению слабостей, использованию возможностей и смягчению угроз. Например, если анализ SWOT показывает, что сильной стороной является высокая репутация бренда, то стратегией может быть увеличение маркетинговых усилий для увеличения рыночной доли.</a:t>
            </a:r>
          </a:p>
          <a:p>
            <a:pPr algn="l">
              <a:buFont typeface="+mj-lt"/>
              <a:buAutoNum type="arabicPeriod"/>
            </a:pPr>
            <a:r>
              <a:rPr lang="ru-RU" b="1" i="0" dirty="0">
                <a:solidFill>
                  <a:srgbClr val="D1D5DB"/>
                </a:solidFill>
                <a:effectLst/>
                <a:latin typeface="Söhne"/>
              </a:rPr>
              <a:t>Реализация планов:</a:t>
            </a:r>
            <a:r>
              <a:rPr lang="ru-RU" b="0" i="0" dirty="0">
                <a:solidFill>
                  <a:srgbClr val="D1D5DB"/>
                </a:solidFill>
                <a:effectLst/>
                <a:latin typeface="Söhne"/>
              </a:rPr>
              <a:t> После разработки стратегий, команда переходит к их реализации. Это включает в себя конкретные действия, ресурсы и сроки для внедрения стратегий. Кроме того, команда должна следить за изменениями в окружающей среде, так как она может влиять на успешную реализацию стратегий. Например, если организация решила использовать возможность расширения на новые рынки, реализация этой стратегии потребует выделения бюджета на маркетинг и исследование новых рынков, а также набор новых сотрудников.</a:t>
            </a:r>
          </a:p>
          <a:p>
            <a:pPr algn="l"/>
            <a:r>
              <a:rPr lang="ru-RU" b="0" i="0" dirty="0">
                <a:solidFill>
                  <a:srgbClr val="D1D5DB"/>
                </a:solidFill>
                <a:effectLst/>
                <a:latin typeface="Söhne"/>
              </a:rPr>
              <a:t>SWOT-анализ помогает организациям и проектам лучше понимать свою текущую позицию, окружающую среду и возможности для развития, а также разрабатывать стратегии для достижения своих целей и управления рисками.</a:t>
            </a:r>
            <a:endParaRPr lang="ru-RU" dirty="0"/>
          </a:p>
          <a:p>
            <a:pPr algn="l"/>
            <a:r>
              <a:rPr lang="ru-RU" b="0" i="0" dirty="0">
                <a:effectLst/>
                <a:latin typeface="Söhne"/>
              </a:rPr>
              <a:t>SWOT-анализ может помочь вам более полно понять текущую ситуацию и определить наилучший путь к достижению ваших целей. Это мощный инструмент для стратегического планирования и управления рисками в проектах и организациях.</a:t>
            </a:r>
          </a:p>
          <a:p>
            <a:br>
              <a:rPr lang="ru-RU" dirty="0"/>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41</a:t>
            </a:fld>
            <a:endParaRPr lang="ru-RU"/>
          </a:p>
        </p:txBody>
      </p:sp>
    </p:spTree>
    <p:extLst>
      <p:ext uri="{BB962C8B-B14F-4D97-AF65-F5344CB8AC3E}">
        <p14:creationId xmlns:p14="http://schemas.microsoft.com/office/powerpoint/2010/main" val="74909510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0" i="0" dirty="0">
                <a:solidFill>
                  <a:srgbClr val="D1D5DB"/>
                </a:solidFill>
                <a:effectLst/>
                <a:latin typeface="Söhne"/>
              </a:rPr>
              <a:t>Анализ потенциальных рисков и их последствий (</a:t>
            </a:r>
            <a:r>
              <a:rPr lang="ru-RU" b="0" i="0" dirty="0" err="1">
                <a:solidFill>
                  <a:srgbClr val="D1D5DB"/>
                </a:solidFill>
                <a:effectLst/>
                <a:latin typeface="Söhne"/>
              </a:rPr>
              <a:t>Failure</a:t>
            </a:r>
            <a:r>
              <a:rPr lang="ru-RU" b="0" i="0" dirty="0">
                <a:solidFill>
                  <a:srgbClr val="D1D5DB"/>
                </a:solidFill>
                <a:effectLst/>
                <a:latin typeface="Söhne"/>
              </a:rPr>
              <a:t> Mode </a:t>
            </a:r>
            <a:r>
              <a:rPr lang="ru-RU" b="0" i="0" dirty="0" err="1">
                <a:solidFill>
                  <a:srgbClr val="D1D5DB"/>
                </a:solidFill>
                <a:effectLst/>
                <a:latin typeface="Söhne"/>
              </a:rPr>
              <a:t>and</a:t>
            </a:r>
            <a:r>
              <a:rPr lang="ru-RU" b="0" i="0" dirty="0">
                <a:solidFill>
                  <a:srgbClr val="D1D5DB"/>
                </a:solidFill>
                <a:effectLst/>
                <a:latin typeface="Söhne"/>
              </a:rPr>
              <a:t> </a:t>
            </a:r>
            <a:r>
              <a:rPr lang="ru-RU" b="0" i="0" dirty="0" err="1">
                <a:solidFill>
                  <a:srgbClr val="D1D5DB"/>
                </a:solidFill>
                <a:effectLst/>
                <a:latin typeface="Söhne"/>
              </a:rPr>
              <a:t>Effects</a:t>
            </a:r>
            <a:r>
              <a:rPr lang="ru-RU" b="0" i="0" dirty="0">
                <a:solidFill>
                  <a:srgbClr val="D1D5DB"/>
                </a:solidFill>
                <a:effectLst/>
                <a:latin typeface="Söhne"/>
              </a:rPr>
              <a:t> Analysis, FMEA) - это мощный инструмент, который помогает организациям и командам идентифицировать, оценивать и управлять рисками на ранних стадиях проектов, процессов и продуктов. Вот несколько ключевых комментариев:</a:t>
            </a:r>
          </a:p>
          <a:p>
            <a:pPr algn="l">
              <a:buFont typeface="+mj-lt"/>
              <a:buAutoNum type="arabicPeriod"/>
            </a:pPr>
            <a:r>
              <a:rPr lang="ru-RU" b="1" i="0" dirty="0">
                <a:solidFill>
                  <a:srgbClr val="D1D5DB"/>
                </a:solidFill>
                <a:effectLst/>
                <a:latin typeface="Söhne"/>
              </a:rPr>
              <a:t>Систематичность и превентивный подход:</a:t>
            </a:r>
            <a:r>
              <a:rPr lang="ru-RU" b="0" i="0" dirty="0">
                <a:solidFill>
                  <a:srgbClr val="D1D5DB"/>
                </a:solidFill>
                <a:effectLst/>
                <a:latin typeface="Söhne"/>
              </a:rPr>
              <a:t> FMEA представляет собой систематический метод, который позволяет предвидеть потенциальные проблемы и риски до их возникновения. Этот превентивный подход помогает снизить вероятность возникновения серьезных сбоев или проблем в будущем.</a:t>
            </a:r>
          </a:p>
          <a:p>
            <a:pPr algn="l">
              <a:buFont typeface="+mj-lt"/>
              <a:buAutoNum type="arabicPeriod"/>
            </a:pPr>
            <a:r>
              <a:rPr lang="ru-RU" b="1" i="0" dirty="0">
                <a:solidFill>
                  <a:srgbClr val="D1D5DB"/>
                </a:solidFill>
                <a:effectLst/>
                <a:latin typeface="Söhne"/>
              </a:rPr>
              <a:t>Применение в различных областях:</a:t>
            </a:r>
            <a:r>
              <a:rPr lang="ru-RU" b="0" i="0" dirty="0">
                <a:solidFill>
                  <a:srgbClr val="D1D5DB"/>
                </a:solidFill>
                <a:effectLst/>
                <a:latin typeface="Söhne"/>
              </a:rPr>
              <a:t> FMEA широко применяется в различных областях, включая инженерию, производство, здравоохранение, авиацию, автомобильную промышленность и другие. Это делает его универсальным инструментом управления рисками.</a:t>
            </a:r>
          </a:p>
          <a:p>
            <a:pPr algn="l">
              <a:buFont typeface="+mj-lt"/>
              <a:buAutoNum type="arabicPeriod"/>
            </a:pPr>
            <a:r>
              <a:rPr lang="ru-RU" b="1" i="0" dirty="0">
                <a:solidFill>
                  <a:srgbClr val="D1D5DB"/>
                </a:solidFill>
                <a:effectLst/>
                <a:latin typeface="Söhne"/>
              </a:rPr>
              <a:t>Три ключевых аспекта:</a:t>
            </a:r>
            <a:r>
              <a:rPr lang="ru-RU" b="0" i="0" dirty="0">
                <a:solidFill>
                  <a:srgbClr val="D1D5DB"/>
                </a:solidFill>
                <a:effectLst/>
                <a:latin typeface="Söhne"/>
              </a:rPr>
              <a:t> FMEA обычно включает в себя три основных аспекта: идентификацию потенциальных отказов (</a:t>
            </a:r>
            <a:r>
              <a:rPr lang="ru-RU" b="0" i="0" dirty="0" err="1">
                <a:solidFill>
                  <a:srgbClr val="D1D5DB"/>
                </a:solidFill>
                <a:effectLst/>
                <a:latin typeface="Söhne"/>
              </a:rPr>
              <a:t>Failure</a:t>
            </a:r>
            <a:r>
              <a:rPr lang="ru-RU" b="0" i="0" dirty="0">
                <a:solidFill>
                  <a:srgbClr val="D1D5DB"/>
                </a:solidFill>
                <a:effectLst/>
                <a:latin typeface="Söhne"/>
              </a:rPr>
              <a:t> Mode), оценку их воздействия (</a:t>
            </a:r>
            <a:r>
              <a:rPr lang="ru-RU" b="0" i="0" dirty="0" err="1">
                <a:solidFill>
                  <a:srgbClr val="D1D5DB"/>
                </a:solidFill>
                <a:effectLst/>
                <a:latin typeface="Söhne"/>
              </a:rPr>
              <a:t>Effects</a:t>
            </a:r>
            <a:r>
              <a:rPr lang="ru-RU" b="0" i="0" dirty="0">
                <a:solidFill>
                  <a:srgbClr val="D1D5DB"/>
                </a:solidFill>
                <a:effectLst/>
                <a:latin typeface="Söhne"/>
              </a:rPr>
              <a:t>) и вероятности возникновения (</a:t>
            </a:r>
            <a:r>
              <a:rPr lang="ru-RU" b="0" i="0" dirty="0" err="1">
                <a:solidFill>
                  <a:srgbClr val="D1D5DB"/>
                </a:solidFill>
                <a:effectLst/>
                <a:latin typeface="Söhne"/>
              </a:rPr>
              <a:t>Frequency</a:t>
            </a:r>
            <a:r>
              <a:rPr lang="ru-RU" b="0" i="0" dirty="0">
                <a:solidFill>
                  <a:srgbClr val="D1D5DB"/>
                </a:solidFill>
                <a:effectLst/>
                <a:latin typeface="Söhne"/>
              </a:rPr>
              <a:t>). Это позволяет командам оценить критичность рисков и сосредоточить усилия на наиболее важных аспектах.</a:t>
            </a:r>
          </a:p>
          <a:p>
            <a:pPr algn="l">
              <a:buFont typeface="+mj-lt"/>
              <a:buAutoNum type="arabicPeriod"/>
            </a:pPr>
            <a:r>
              <a:rPr lang="ru-RU" b="1" i="0" dirty="0">
                <a:solidFill>
                  <a:srgbClr val="D1D5DB"/>
                </a:solidFill>
                <a:effectLst/>
                <a:latin typeface="Söhne"/>
              </a:rPr>
              <a:t>Разработка мер управления рисками:</a:t>
            </a:r>
            <a:r>
              <a:rPr lang="ru-RU" b="0" i="0" dirty="0">
                <a:solidFill>
                  <a:srgbClr val="D1D5DB"/>
                </a:solidFill>
                <a:effectLst/>
                <a:latin typeface="Söhne"/>
              </a:rPr>
              <a:t> Одним из главных результатов FMEA является разработка мер по управлению рисками. Эти меры могут включать в себя рекомендации по изменению процессов, дополнительным тестированиям, внедрению контрольных механизмов и многим другим практикам.</a:t>
            </a:r>
          </a:p>
          <a:p>
            <a:pPr algn="l">
              <a:buFont typeface="+mj-lt"/>
              <a:buAutoNum type="arabicPeriod"/>
            </a:pPr>
            <a:r>
              <a:rPr lang="ru-RU" b="1" i="0" dirty="0">
                <a:solidFill>
                  <a:srgbClr val="D1D5DB"/>
                </a:solidFill>
                <a:effectLst/>
                <a:latin typeface="Söhne"/>
              </a:rPr>
              <a:t>Критерии приоритетности:</a:t>
            </a:r>
            <a:r>
              <a:rPr lang="ru-RU" b="0" i="0" dirty="0">
                <a:solidFill>
                  <a:srgbClr val="D1D5DB"/>
                </a:solidFill>
                <a:effectLst/>
                <a:latin typeface="Söhne"/>
              </a:rPr>
              <a:t> FMEA часто использует методику расчета приоритетности рисков на основе оценок их серьезности, вероятности и </a:t>
            </a:r>
            <a:r>
              <a:rPr lang="ru-RU" b="0" i="0" dirty="0" err="1">
                <a:solidFill>
                  <a:srgbClr val="D1D5DB"/>
                </a:solidFill>
                <a:effectLst/>
                <a:latin typeface="Söhne"/>
              </a:rPr>
              <a:t>обнаружимости</a:t>
            </a:r>
            <a:r>
              <a:rPr lang="ru-RU" b="0" i="0" dirty="0">
                <a:solidFill>
                  <a:srgbClr val="D1D5DB"/>
                </a:solidFill>
                <a:effectLst/>
                <a:latin typeface="Söhne"/>
              </a:rPr>
              <a:t>. Это позволяет командам фокусироваться на наиболее критических рисках.</a:t>
            </a:r>
          </a:p>
          <a:p>
            <a:pPr algn="l"/>
            <a:r>
              <a:rPr lang="ru-RU" b="0" i="0" dirty="0">
                <a:solidFill>
                  <a:srgbClr val="D1D5DB"/>
                </a:solidFill>
                <a:effectLst/>
                <a:latin typeface="Söhne"/>
              </a:rPr>
              <a:t>Пример использования FMEA: В автомобильной промышленности, команда инженеров может использовать FMEA для анализа возможных отказов и последствий в автомобильных системах, таких как тормоза. Они могут определить, что отказ тормозной системы имеет высокую серьезность (высокий приоритет), среднюю вероятность возникновения и высокую </a:t>
            </a:r>
            <a:r>
              <a:rPr lang="ru-RU" b="0" i="0" dirty="0" err="1">
                <a:solidFill>
                  <a:srgbClr val="D1D5DB"/>
                </a:solidFill>
                <a:effectLst/>
                <a:latin typeface="Söhne"/>
              </a:rPr>
              <a:t>обнаружимость</a:t>
            </a:r>
            <a:r>
              <a:rPr lang="ru-RU" b="0" i="0" dirty="0">
                <a:solidFill>
                  <a:srgbClr val="D1D5DB"/>
                </a:solidFill>
                <a:effectLst/>
                <a:latin typeface="Söhne"/>
              </a:rPr>
              <a:t>. В результате анализа команда может решить внедрить дополнительные механизмы контроля и регулярные проверки тормозных систем, чтобы снизить риск серьезных аварий.</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42</a:t>
            </a:fld>
            <a:endParaRPr lang="ru-RU"/>
          </a:p>
        </p:txBody>
      </p:sp>
    </p:spTree>
    <p:extLst>
      <p:ext uri="{BB962C8B-B14F-4D97-AF65-F5344CB8AC3E}">
        <p14:creationId xmlns:p14="http://schemas.microsoft.com/office/powerpoint/2010/main" val="5545526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Идентификация потенциальных рисков (</a:t>
            </a:r>
            <a:r>
              <a:rPr lang="ru-RU" b="1" i="0" dirty="0" err="1">
                <a:solidFill>
                  <a:srgbClr val="D1D5DB"/>
                </a:solidFill>
                <a:effectLst/>
                <a:latin typeface="Söhne"/>
              </a:rPr>
              <a:t>Failure</a:t>
            </a:r>
            <a:r>
              <a:rPr lang="ru-RU" b="1" i="0" dirty="0">
                <a:solidFill>
                  <a:srgbClr val="D1D5DB"/>
                </a:solidFill>
                <a:effectLst/>
                <a:latin typeface="Söhne"/>
              </a:rPr>
              <a:t> </a:t>
            </a:r>
            <a:r>
              <a:rPr lang="ru-RU" b="1" i="0" dirty="0" err="1">
                <a:solidFill>
                  <a:srgbClr val="D1D5DB"/>
                </a:solidFill>
                <a:effectLst/>
                <a:latin typeface="Söhne"/>
              </a:rPr>
              <a:t>Modes</a:t>
            </a:r>
            <a:r>
              <a:rPr lang="ru-RU" b="1" i="0" dirty="0">
                <a:solidFill>
                  <a:srgbClr val="D1D5DB"/>
                </a:solidFill>
                <a:effectLst/>
                <a:latin typeface="Söhne"/>
              </a:rPr>
              <a:t>):</a:t>
            </a:r>
            <a:r>
              <a:rPr lang="ru-RU" b="0" i="0" dirty="0">
                <a:solidFill>
                  <a:srgbClr val="D1D5DB"/>
                </a:solidFill>
                <a:effectLst/>
                <a:latin typeface="Söhne"/>
              </a:rPr>
              <a:t> Этот этап включает в себя определение всех возможных способов, которыми система или процесс могут "отказать". Например, если мы рассматриваем процесс производства автомобилей, то одним из "режимов отказа" может быть "дефект в сварке кузова". Это конкретное событие, которое может возникнуть в процессе.</a:t>
            </a:r>
          </a:p>
          <a:p>
            <a:pPr algn="l">
              <a:buFont typeface="+mj-lt"/>
              <a:buAutoNum type="arabicPeriod"/>
            </a:pPr>
            <a:r>
              <a:rPr lang="ru-RU" b="1" i="0" dirty="0">
                <a:solidFill>
                  <a:srgbClr val="D1D5DB"/>
                </a:solidFill>
                <a:effectLst/>
                <a:latin typeface="Söhne"/>
              </a:rPr>
              <a:t>Оценка последствий (</a:t>
            </a:r>
            <a:r>
              <a:rPr lang="ru-RU" b="1" i="0" dirty="0" err="1">
                <a:solidFill>
                  <a:srgbClr val="D1D5DB"/>
                </a:solidFill>
                <a:effectLst/>
                <a:latin typeface="Söhne"/>
              </a:rPr>
              <a:t>Effects</a:t>
            </a:r>
            <a:r>
              <a:rPr lang="ru-RU" b="1" i="0" dirty="0">
                <a:solidFill>
                  <a:srgbClr val="D1D5DB"/>
                </a:solidFill>
                <a:effectLst/>
                <a:latin typeface="Söhne"/>
              </a:rPr>
              <a:t>):</a:t>
            </a:r>
            <a:r>
              <a:rPr lang="ru-RU" b="0" i="0" dirty="0">
                <a:solidFill>
                  <a:srgbClr val="D1D5DB"/>
                </a:solidFill>
                <a:effectLst/>
                <a:latin typeface="Söhne"/>
              </a:rPr>
              <a:t> Затем, для каждого режима отказа, определяются потенциальные последствия. В случае "дефекта в сварке кузова" последствия могут включать в себя потенциальные аварии или несчастные случаи, которые могут повлечь за собой ущерб для здоровья и жизни людей, а также репутационный и финансовый ущерб для компании.</a:t>
            </a:r>
          </a:p>
          <a:p>
            <a:pPr algn="l">
              <a:buFont typeface="+mj-lt"/>
              <a:buAutoNum type="arabicPeriod"/>
            </a:pPr>
            <a:r>
              <a:rPr lang="ru-RU" b="1" i="0" dirty="0">
                <a:solidFill>
                  <a:srgbClr val="D1D5DB"/>
                </a:solidFill>
                <a:effectLst/>
                <a:latin typeface="Söhne"/>
              </a:rPr>
              <a:t>Оценка вероятности (</a:t>
            </a:r>
            <a:r>
              <a:rPr lang="ru-RU" b="1" i="0" dirty="0" err="1">
                <a:solidFill>
                  <a:srgbClr val="D1D5DB"/>
                </a:solidFill>
                <a:effectLst/>
                <a:latin typeface="Söhne"/>
              </a:rPr>
              <a:t>Likelihood</a:t>
            </a:r>
            <a:r>
              <a:rPr lang="ru-RU" b="1" i="0" dirty="0">
                <a:solidFill>
                  <a:srgbClr val="D1D5DB"/>
                </a:solidFill>
                <a:effectLst/>
                <a:latin typeface="Söhne"/>
              </a:rPr>
              <a:t>):</a:t>
            </a:r>
            <a:r>
              <a:rPr lang="ru-RU" b="0" i="0" dirty="0">
                <a:solidFill>
                  <a:srgbClr val="D1D5DB"/>
                </a:solidFill>
                <a:effectLst/>
                <a:latin typeface="Söhne"/>
              </a:rPr>
              <a:t> Для каждого режима отказа команда оценивает вероятность его возникновения. Например, вероятность дефекта в сварке кузова может быть низкой, если в компании есть строгий контроль качества и проверка каждой сварки, или высокой, если процесс сварки недостаточно надежен.</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43</a:t>
            </a:fld>
            <a:endParaRPr lang="ru-RU"/>
          </a:p>
        </p:txBody>
      </p:sp>
    </p:spTree>
    <p:extLst>
      <p:ext uri="{BB962C8B-B14F-4D97-AF65-F5344CB8AC3E}">
        <p14:creationId xmlns:p14="http://schemas.microsoft.com/office/powerpoint/2010/main" val="32860359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Оценка возможности обнаружения (</a:t>
            </a:r>
            <a:r>
              <a:rPr lang="ru-RU" b="1" i="0" dirty="0" err="1">
                <a:solidFill>
                  <a:srgbClr val="D1D5DB"/>
                </a:solidFill>
                <a:effectLst/>
                <a:latin typeface="Söhne"/>
              </a:rPr>
              <a:t>Detection</a:t>
            </a:r>
            <a:r>
              <a:rPr lang="ru-RU" b="1" i="0" dirty="0">
                <a:solidFill>
                  <a:srgbClr val="D1D5DB"/>
                </a:solidFill>
                <a:effectLst/>
                <a:latin typeface="Söhne"/>
              </a:rPr>
              <a:t>):</a:t>
            </a:r>
            <a:r>
              <a:rPr lang="ru-RU" b="0" i="0" dirty="0">
                <a:solidFill>
                  <a:srgbClr val="D1D5DB"/>
                </a:solidFill>
                <a:effectLst/>
                <a:latin typeface="Söhne"/>
              </a:rPr>
              <a:t> Этот шаг включает в себя определение того, насколько вероятно обнаружить режим отказа или проблему до того, как она вызовет серьезные последствия. Например, в процессе сварки кузова возможность обнаружения дефекта может быть высокой, если применяются автоматические системы контроля и визуальные инспекции.</a:t>
            </a:r>
          </a:p>
          <a:p>
            <a:pPr algn="l">
              <a:buFont typeface="+mj-lt"/>
              <a:buAutoNum type="arabicPeriod"/>
            </a:pPr>
            <a:r>
              <a:rPr lang="ru-RU" b="1" i="0" dirty="0">
                <a:solidFill>
                  <a:srgbClr val="D1D5DB"/>
                </a:solidFill>
                <a:effectLst/>
                <a:latin typeface="Söhne"/>
              </a:rPr>
              <a:t>Вычисление риска при помощи FMEA-рейтинга (RPN):</a:t>
            </a:r>
            <a:r>
              <a:rPr lang="ru-RU" b="0" i="0" dirty="0">
                <a:solidFill>
                  <a:srgbClr val="D1D5DB"/>
                </a:solidFill>
                <a:effectLst/>
                <a:latin typeface="Söhne"/>
              </a:rPr>
              <a:t> RPN вычисляется умножением оценок последствий, вероятности и возможности обнаружения. Например, если последствия дефекта в сварке кузова оцениваются как 8 (на шкале от 1 до 10), вероятность его возникновения как 5 и возможность обнаружения как 7, то RPN будет равен 8 * 5 * 7 = 280. RPN помогает </a:t>
            </a:r>
            <a:r>
              <a:rPr lang="ru-RU" b="0" i="0" dirty="0" err="1">
                <a:solidFill>
                  <a:srgbClr val="D1D5DB"/>
                </a:solidFill>
                <a:effectLst/>
                <a:latin typeface="Söhne"/>
              </a:rPr>
              <a:t>приоритизировать</a:t>
            </a:r>
            <a:r>
              <a:rPr lang="ru-RU" b="0" i="0" dirty="0">
                <a:solidFill>
                  <a:srgbClr val="D1D5DB"/>
                </a:solidFill>
                <a:effectLst/>
                <a:latin typeface="Söhne"/>
              </a:rPr>
              <a:t> риски.</a:t>
            </a:r>
          </a:p>
          <a:p>
            <a:pPr algn="l"/>
            <a:r>
              <a:rPr lang="ru-RU" b="0" i="0" dirty="0">
                <a:solidFill>
                  <a:srgbClr val="D1D5DB"/>
                </a:solidFill>
                <a:effectLst/>
                <a:latin typeface="Söhne"/>
              </a:rPr>
              <a:t>(RPN (Risk </a:t>
            </a:r>
            <a:r>
              <a:rPr lang="ru-RU" b="0" i="0" dirty="0" err="1">
                <a:solidFill>
                  <a:srgbClr val="D1D5DB"/>
                </a:solidFill>
                <a:effectLst/>
                <a:latin typeface="Söhne"/>
              </a:rPr>
              <a:t>Priority</a:t>
            </a:r>
            <a:r>
              <a:rPr lang="ru-RU" b="0" i="0" dirty="0">
                <a:solidFill>
                  <a:srgbClr val="D1D5DB"/>
                </a:solidFill>
                <a:effectLst/>
                <a:latin typeface="Söhne"/>
              </a:rPr>
              <a:t> Number) - это числовое значение, используемое в методе анализа потенциальных рисков и их последствий (FMEA) для определения приоритета рисков. Расчет RPN помогает команде управления рисками определить, какие риски требуют наибольшего внимания и мер по управлению.</a:t>
            </a:r>
          </a:p>
          <a:p>
            <a:pPr algn="l"/>
            <a:r>
              <a:rPr lang="ru-RU" b="0" i="0" dirty="0">
                <a:solidFill>
                  <a:srgbClr val="D1D5DB"/>
                </a:solidFill>
                <a:effectLst/>
                <a:latin typeface="Söhne"/>
              </a:rPr>
              <a:t>RPN вычисляется умножением трех оценок:</a:t>
            </a:r>
          </a:p>
          <a:p>
            <a:pPr algn="l">
              <a:buFont typeface="+mj-lt"/>
              <a:buAutoNum type="arabicPeriod"/>
            </a:pPr>
            <a:r>
              <a:rPr lang="ru-RU" b="1" i="0" dirty="0">
                <a:solidFill>
                  <a:srgbClr val="D1D5DB"/>
                </a:solidFill>
                <a:effectLst/>
                <a:latin typeface="Söhne"/>
              </a:rPr>
              <a:t>Оценка последствий (</a:t>
            </a:r>
            <a:r>
              <a:rPr lang="ru-RU" b="1" i="0" dirty="0" err="1">
                <a:solidFill>
                  <a:srgbClr val="D1D5DB"/>
                </a:solidFill>
                <a:effectLst/>
                <a:latin typeface="Söhne"/>
              </a:rPr>
              <a:t>Effects</a:t>
            </a:r>
            <a:r>
              <a:rPr lang="ru-RU" b="1" i="0" dirty="0">
                <a:solidFill>
                  <a:srgbClr val="D1D5DB"/>
                </a:solidFill>
                <a:effectLst/>
                <a:latin typeface="Söhne"/>
              </a:rPr>
              <a:t>)</a:t>
            </a:r>
            <a:r>
              <a:rPr lang="ru-RU" b="0" i="0" dirty="0">
                <a:solidFill>
                  <a:srgbClr val="D1D5DB"/>
                </a:solidFill>
                <a:effectLst/>
                <a:latin typeface="Söhne"/>
              </a:rPr>
              <a:t>: Оценка того, насколько серьезными могут быть последствия данного риска, обычно оценивается на шкале от 1 до 10, где 1 - минимальные последствия, а 10 - максимальные последствия.</a:t>
            </a:r>
          </a:p>
          <a:p>
            <a:pPr algn="l">
              <a:buFont typeface="+mj-lt"/>
              <a:buAutoNum type="arabicPeriod"/>
            </a:pPr>
            <a:r>
              <a:rPr lang="ru-RU" b="1" i="0" dirty="0">
                <a:solidFill>
                  <a:srgbClr val="D1D5DB"/>
                </a:solidFill>
                <a:effectLst/>
                <a:latin typeface="Söhne"/>
              </a:rPr>
              <a:t>Оценка вероятности (</a:t>
            </a:r>
            <a:r>
              <a:rPr lang="ru-RU" b="1" i="0" dirty="0" err="1">
                <a:solidFill>
                  <a:srgbClr val="D1D5DB"/>
                </a:solidFill>
                <a:effectLst/>
                <a:latin typeface="Söhne"/>
              </a:rPr>
              <a:t>Likelihood</a:t>
            </a:r>
            <a:r>
              <a:rPr lang="ru-RU" b="1" i="0" dirty="0">
                <a:solidFill>
                  <a:srgbClr val="D1D5DB"/>
                </a:solidFill>
                <a:effectLst/>
                <a:latin typeface="Söhne"/>
              </a:rPr>
              <a:t>)</a:t>
            </a:r>
            <a:r>
              <a:rPr lang="ru-RU" b="0" i="0" dirty="0">
                <a:solidFill>
                  <a:srgbClr val="D1D5DB"/>
                </a:solidFill>
                <a:effectLst/>
                <a:latin typeface="Söhne"/>
              </a:rPr>
              <a:t>: Оценка вероятности возникновения данного риска, также оценивается на шкале от 1 до 10, где 1 - минимальная вероятность, а 10 - максимальная вероятность.</a:t>
            </a:r>
          </a:p>
          <a:p>
            <a:pPr algn="l">
              <a:buFont typeface="+mj-lt"/>
              <a:buAutoNum type="arabicPeriod"/>
            </a:pPr>
            <a:r>
              <a:rPr lang="ru-RU" b="1" i="0" dirty="0">
                <a:solidFill>
                  <a:srgbClr val="D1D5DB"/>
                </a:solidFill>
                <a:effectLst/>
                <a:latin typeface="Söhne"/>
              </a:rPr>
              <a:t>Оценка возможности обнаружения (</a:t>
            </a:r>
            <a:r>
              <a:rPr lang="ru-RU" b="1" i="0" dirty="0" err="1">
                <a:solidFill>
                  <a:srgbClr val="D1D5DB"/>
                </a:solidFill>
                <a:effectLst/>
                <a:latin typeface="Söhne"/>
              </a:rPr>
              <a:t>Detection</a:t>
            </a:r>
            <a:r>
              <a:rPr lang="ru-RU" b="1" i="0" dirty="0">
                <a:solidFill>
                  <a:srgbClr val="D1D5DB"/>
                </a:solidFill>
                <a:effectLst/>
                <a:latin typeface="Söhne"/>
              </a:rPr>
              <a:t>)</a:t>
            </a:r>
            <a:r>
              <a:rPr lang="ru-RU" b="0" i="0" dirty="0">
                <a:solidFill>
                  <a:srgbClr val="D1D5DB"/>
                </a:solidFill>
                <a:effectLst/>
                <a:latin typeface="Söhne"/>
              </a:rPr>
              <a:t>: Оценка насколько вероятно обнаружить этот риск или его последствия до того, как они вызовут серьезные проблемы, также оценивается на шкале от 1 до 10, где 1 - легко обнаруживаем, а 10 - сложно обнаруживаем.</a:t>
            </a:r>
          </a:p>
          <a:p>
            <a:pPr algn="l">
              <a:buFont typeface="+mj-lt"/>
              <a:buNone/>
            </a:pPr>
            <a:r>
              <a:rPr lang="ru-RU" b="0" i="0" dirty="0">
                <a:solidFill>
                  <a:srgbClr val="D1D5DB"/>
                </a:solidFill>
                <a:effectLst/>
                <a:latin typeface="Söhne"/>
              </a:rPr>
              <a:t>)</a:t>
            </a:r>
          </a:p>
          <a:p>
            <a:pPr algn="l">
              <a:buFont typeface="+mj-lt"/>
              <a:buAutoNum type="arabicPeriod"/>
            </a:pPr>
            <a:r>
              <a:rPr lang="ru-RU" b="1" i="0" dirty="0">
                <a:solidFill>
                  <a:srgbClr val="D1D5DB"/>
                </a:solidFill>
                <a:effectLst/>
                <a:latin typeface="Söhne"/>
              </a:rPr>
              <a:t>Разработка мер управления рисками:</a:t>
            </a:r>
            <a:r>
              <a:rPr lang="ru-RU" b="0" i="0" dirty="0">
                <a:solidFill>
                  <a:srgbClr val="D1D5DB"/>
                </a:solidFill>
                <a:effectLst/>
                <a:latin typeface="Söhne"/>
              </a:rPr>
              <a:t> На основе результатов анализа FMEA, команда разрабатывает конкретные меры управления рисками. В случае дефекта в сварке кузова, меры могут включать в себя усовершенствование процесса сварки, улучшение инспекций и обучение сотрудников. Эти меры направлены на снижение вероятности возникновения риска, смягчение его последствий или увеличение возможности обнаружения.</a:t>
            </a:r>
            <a:endParaRPr lang="ru-RU" dirty="0"/>
          </a:p>
          <a:p>
            <a:pPr algn="l"/>
            <a:r>
              <a:rPr lang="ru-RU" b="0" i="0" dirty="0">
                <a:solidFill>
                  <a:srgbClr val="D1D5DB"/>
                </a:solidFill>
                <a:effectLst/>
                <a:latin typeface="Söhne"/>
              </a:rPr>
              <a:t>Преимущества анализа FMEA включают в себя способность идентифицировать потенциальные риски на ранних этапах проектирования или производства, что позволяет сэкономить ресурсы и предотвратить серьезные инциденты. Этот метод также способствует улучшению качества продукции, процессов и систем.</a:t>
            </a:r>
          </a:p>
          <a:p>
            <a:pPr algn="l"/>
            <a:r>
              <a:rPr lang="ru-RU" b="0" i="0" dirty="0">
                <a:solidFill>
                  <a:srgbClr val="D1D5DB"/>
                </a:solidFill>
                <a:effectLst/>
                <a:latin typeface="Söhne"/>
              </a:rPr>
              <a:t>FMEA может применяться в различных областях, от разработки новых продуктов до управления проектами и обслуживания сложных систем, и он помогает командам эффективно управлять рисками и обеспечивать безопасность и надежность.</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44</a:t>
            </a:fld>
            <a:endParaRPr lang="ru-RU"/>
          </a:p>
        </p:txBody>
      </p:sp>
    </p:spTree>
    <p:extLst>
      <p:ext uri="{BB962C8B-B14F-4D97-AF65-F5344CB8AC3E}">
        <p14:creationId xmlns:p14="http://schemas.microsoft.com/office/powerpoint/2010/main" val="41200603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Оценка вероятности</a:t>
            </a:r>
            <a:r>
              <a:rPr lang="ru-RU" b="0" i="0" dirty="0">
                <a:solidFill>
                  <a:srgbClr val="D1D5DB"/>
                </a:solidFill>
                <a:effectLst/>
                <a:latin typeface="Söhne"/>
              </a:rPr>
              <a:t>: Этот этап предназначен для определения вероятности возникновения риска. Низкая вероятность (например, оценка 1) указывает на то, что событие маловероятно, в то время как высокая вероятность (например, оценка 5) означает, что событие очень вероятно. Например, в проекте по строительству моста оценка вероятности паводка в сухое время года может быть 1, так как такие события происходят крайне редко.</a:t>
            </a:r>
          </a:p>
          <a:p>
            <a:pPr algn="l">
              <a:buFont typeface="+mj-lt"/>
              <a:buAutoNum type="arabicPeriod"/>
            </a:pPr>
            <a:r>
              <a:rPr lang="ru-RU" b="1" i="0" dirty="0">
                <a:solidFill>
                  <a:srgbClr val="D1D5DB"/>
                </a:solidFill>
                <a:effectLst/>
                <a:latin typeface="Söhne"/>
              </a:rPr>
              <a:t>Оценка воздействия</a:t>
            </a:r>
            <a:r>
              <a:rPr lang="ru-RU" b="0" i="0" dirty="0">
                <a:solidFill>
                  <a:srgbClr val="D1D5DB"/>
                </a:solidFill>
                <a:effectLst/>
                <a:latin typeface="Söhne"/>
              </a:rPr>
              <a:t>: На этом этапе производится оценка последствий риска. Минимальное воздействие (оценка 1) указывает на незначительные или никакие последствия, в то время как максимальное воздействие (оценка 5) означает, что последствия могут быть катастрофическими. Например, в проекте по разработке программного обеспечения, незначительное невыполнение сроков может иметь оценку воздействия 1, тогда как утечка чувствительных клиентских данных может иметь оценку воздействия 5.</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45</a:t>
            </a:fld>
            <a:endParaRPr lang="ru-RU"/>
          </a:p>
        </p:txBody>
      </p:sp>
    </p:spTree>
    <p:extLst>
      <p:ext uri="{BB962C8B-B14F-4D97-AF65-F5344CB8AC3E}">
        <p14:creationId xmlns:p14="http://schemas.microsoft.com/office/powerpoint/2010/main" val="35971014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effectLst/>
                <a:latin typeface="Söhne"/>
              </a:rPr>
              <a:t>Создание матрицы</a:t>
            </a:r>
            <a:r>
              <a:rPr lang="ru-RU" b="0" i="0" dirty="0">
                <a:effectLst/>
                <a:latin typeface="Söhne"/>
              </a:rPr>
              <a:t>: Создается матрица, в которой одна ось представляет вероятность, а другая - воздействие. Это создает сетку ячеек, где каждая ячейка соответствует комбинации вероятности и воздействия для конкретного риска.</a:t>
            </a:r>
          </a:p>
          <a:p>
            <a:pPr algn="l">
              <a:buFont typeface="+mj-lt"/>
              <a:buAutoNum type="arabicPeriod"/>
            </a:pPr>
            <a:r>
              <a:rPr lang="ru-RU" b="1" i="0" dirty="0">
                <a:effectLst/>
                <a:latin typeface="Söhne"/>
              </a:rPr>
              <a:t>Классификация рисков</a:t>
            </a:r>
            <a:r>
              <a:rPr lang="ru-RU" b="0" i="0" dirty="0">
                <a:effectLst/>
                <a:latin typeface="Söhne"/>
              </a:rPr>
              <a:t>: Риски оцениваются по шкалам вероятности и воздействия, и на основе этой оценки они размещаются в соответствующей ячейке матрицы. Например, риск с оценкой вероятности 3 и воздействия 4 будет находиться в соответствующей ячейке матрицы. Это позволяет команде определить, какие риски являются более критическими и требуют более пристального внимания.</a:t>
            </a:r>
          </a:p>
          <a:p>
            <a:pPr algn="l">
              <a:buFont typeface="+mj-lt"/>
              <a:buAutoNum type="arabicPeriod"/>
            </a:pPr>
            <a:r>
              <a:rPr lang="ru-RU" b="1" i="0" dirty="0" err="1">
                <a:effectLst/>
                <a:latin typeface="Söhne"/>
              </a:rPr>
              <a:t>Приоритизация</a:t>
            </a:r>
            <a:r>
              <a:rPr lang="ru-RU" b="1" i="0" dirty="0">
                <a:effectLst/>
                <a:latin typeface="Söhne"/>
              </a:rPr>
              <a:t> рисков</a:t>
            </a:r>
            <a:r>
              <a:rPr lang="ru-RU" b="0" i="0" dirty="0">
                <a:effectLst/>
                <a:latin typeface="Söhne"/>
              </a:rPr>
              <a:t>: После классификации рисков команда может </a:t>
            </a:r>
            <a:r>
              <a:rPr lang="ru-RU" b="0" i="0" dirty="0" err="1">
                <a:effectLst/>
                <a:latin typeface="Söhne"/>
              </a:rPr>
              <a:t>приоритизировать</a:t>
            </a:r>
            <a:r>
              <a:rPr lang="ru-RU" b="0" i="0" dirty="0">
                <a:effectLst/>
                <a:latin typeface="Söhne"/>
              </a:rPr>
              <a:t> их. Риски, находящиеся в верхнем правом углу матрицы (высокая вероятность, высокое воздействие), считаются наиболее критическими и требующими немедленных действий. Риски в других частях матрицы могут рассматриваться с разной степенью внимания в зависимости от их положения в матрице.</a:t>
            </a:r>
          </a:p>
          <a:p>
            <a:pPr algn="l"/>
            <a:r>
              <a:rPr lang="ru-RU" b="0" i="0" dirty="0">
                <a:effectLst/>
                <a:latin typeface="Söhne"/>
              </a:rPr>
              <a:t>Такой подход позволяет команде управления рисками определить приоритетные риски и разработать соответствующие стратегии управления для минимизации их воздействия на проект или организацию.</a:t>
            </a:r>
          </a:p>
          <a:p>
            <a:br>
              <a:rPr lang="ru-RU" dirty="0"/>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46</a:t>
            </a:fld>
            <a:endParaRPr lang="ru-RU"/>
          </a:p>
        </p:txBody>
      </p:sp>
    </p:spTree>
    <p:extLst>
      <p:ext uri="{BB962C8B-B14F-4D97-AF65-F5344CB8AC3E}">
        <p14:creationId xmlns:p14="http://schemas.microsoft.com/office/powerpoint/2010/main" val="285074789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Баланс между качеством и стоимостью проекта - это ключевой аспект успешного управления проектами. На практике, увеличение качества проекта часто связано с увеличением затрат, поэтому важно находить оптимальное соотношение между этими двумя аспектами. Вот некоторые подробности о том, как найти этот баланс:</a:t>
            </a:r>
          </a:p>
          <a:p>
            <a:pPr algn="l">
              <a:buFont typeface="+mj-lt"/>
              <a:buAutoNum type="arabicPeriod"/>
            </a:pPr>
            <a:r>
              <a:rPr lang="ru-RU" b="1" i="0" dirty="0">
                <a:solidFill>
                  <a:srgbClr val="D1D5DB"/>
                </a:solidFill>
                <a:effectLst/>
                <a:latin typeface="Söhne"/>
              </a:rPr>
              <a:t>Определение требований к качеству</a:t>
            </a:r>
            <a:r>
              <a:rPr lang="ru-RU" b="0" i="0" dirty="0">
                <a:solidFill>
                  <a:srgbClr val="D1D5DB"/>
                </a:solidFill>
                <a:effectLst/>
                <a:latin typeface="Söhne"/>
              </a:rPr>
              <a:t>: Этот шаг является отправной точкой для обеспечения качества в проекте. Четкие и измеримые требования к качеству позволяют всем участникам проекта понимать, какой уровень качества необходим. Пример: Если вы разрабатываете веб-приложение, требование к качеству может включать в себя максимальное время загрузки страницы или частоту возникновения ошибок.</a:t>
            </a:r>
          </a:p>
          <a:p>
            <a:pPr algn="l">
              <a:buFont typeface="+mj-lt"/>
              <a:buAutoNum type="arabicPeriod"/>
            </a:pPr>
            <a:r>
              <a:rPr lang="ru-RU" b="1" i="0" dirty="0">
                <a:solidFill>
                  <a:srgbClr val="D1D5DB"/>
                </a:solidFill>
                <a:effectLst/>
                <a:latin typeface="Söhne"/>
              </a:rPr>
              <a:t>Оценка затрат</a:t>
            </a:r>
            <a:r>
              <a:rPr lang="ru-RU" b="0" i="0" dirty="0">
                <a:solidFill>
                  <a:srgbClr val="D1D5DB"/>
                </a:solidFill>
                <a:effectLst/>
                <a:latin typeface="Söhne"/>
              </a:rPr>
              <a:t>: Анализ затрат помогает определить, сколько бюджета выделено на обеспечение качества. Это важно для того, чтобы сбалансировать качество и стоимость. Пример: Если бюджет проекта ограничен, вы должны определить, сколько средств можно выделить на тестирование и контроль качества продукта.</a:t>
            </a:r>
          </a:p>
          <a:p>
            <a:pPr algn="l">
              <a:buFont typeface="+mj-lt"/>
              <a:buAutoNum type="arabicPeriod"/>
            </a:pPr>
            <a:r>
              <a:rPr lang="ru-RU" b="1" i="0" dirty="0">
                <a:solidFill>
                  <a:srgbClr val="D1D5DB"/>
                </a:solidFill>
                <a:effectLst/>
                <a:latin typeface="Söhne"/>
              </a:rPr>
              <a:t>Идентификация критических точек качества</a:t>
            </a:r>
            <a:r>
              <a:rPr lang="ru-RU" b="0" i="0" dirty="0">
                <a:solidFill>
                  <a:srgbClr val="D1D5DB"/>
                </a:solidFill>
                <a:effectLst/>
                <a:latin typeface="Söhne"/>
              </a:rPr>
              <a:t>: Некоторые аспекты проекта могут иметь критическое значение для заказчика и конечных пользователей. Определение этих критических точек помогает сосредотачивать усилия на обеспечении высокого качества их реализации. Пример: В авиационной индустрии, критическими точками качества могут быть системы безопасности и механическое состояние самолета.</a:t>
            </a:r>
          </a:p>
          <a:p>
            <a:pPr algn="l">
              <a:buFont typeface="+mj-lt"/>
              <a:buAutoNum type="arabicPeriod"/>
            </a:pPr>
            <a:r>
              <a:rPr lang="ru-RU" b="1" i="0" dirty="0">
                <a:solidFill>
                  <a:srgbClr val="D1D5DB"/>
                </a:solidFill>
                <a:effectLst/>
                <a:latin typeface="Söhne"/>
              </a:rPr>
              <a:t>Использование методов управления стоимостью</a:t>
            </a:r>
            <a:r>
              <a:rPr lang="ru-RU" b="0" i="0" dirty="0">
                <a:solidFill>
                  <a:srgbClr val="D1D5DB"/>
                </a:solidFill>
                <a:effectLst/>
                <a:latin typeface="Söhne"/>
              </a:rPr>
              <a:t>: Методы управления стоимостью помогают оптимизировать расходы, устраняя излишние затраты. Пример: Применение методов экономии масштаба, закупок на оптовых условиях или оптимизации производственных процессов может снизить стоимость производства без ущерба качеству.</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47</a:t>
            </a:fld>
            <a:endParaRPr lang="ru-RU"/>
          </a:p>
        </p:txBody>
      </p:sp>
    </p:spTree>
    <p:extLst>
      <p:ext uri="{BB962C8B-B14F-4D97-AF65-F5344CB8AC3E}">
        <p14:creationId xmlns:p14="http://schemas.microsoft.com/office/powerpoint/2010/main" val="23948175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Постоянное согласование с заказчиком</a:t>
            </a:r>
            <a:r>
              <a:rPr lang="ru-RU" b="0" i="0" dirty="0">
                <a:solidFill>
                  <a:srgbClr val="D1D5DB"/>
                </a:solidFill>
                <a:effectLst/>
                <a:latin typeface="Söhne"/>
              </a:rPr>
              <a:t>: Важно поддерживать открытую коммуникацию с заказчиком, чтобы понимать его приоритеты и ожидания по качеству продукта. Пример: Если заказчик считает быстрый выпуск на рынок важным, это может повлиять на баланс между качеством и стоимостью, так как ускоренная разработка может потребовать дополнительных ресурсов.</a:t>
            </a:r>
          </a:p>
          <a:p>
            <a:pPr algn="l">
              <a:buFont typeface="+mj-lt"/>
              <a:buAutoNum type="arabicPeriod"/>
            </a:pPr>
            <a:r>
              <a:rPr lang="ru-RU" b="1" i="0" dirty="0">
                <a:solidFill>
                  <a:srgbClr val="D1D5DB"/>
                </a:solidFill>
                <a:effectLst/>
                <a:latin typeface="Söhne"/>
              </a:rPr>
              <a:t>Итеративный подход</a:t>
            </a:r>
            <a:r>
              <a:rPr lang="ru-RU" b="0" i="0" dirty="0">
                <a:solidFill>
                  <a:srgbClr val="D1D5DB"/>
                </a:solidFill>
                <a:effectLst/>
                <a:latin typeface="Söhne"/>
              </a:rPr>
              <a:t>: В определенных проектах итеративный подход позволяет начать с минимальным уровнем качества и затем улучшать его на основе обратной связи. Пример: При создании нового программного продукта вы можете начать с базовой функциональности и постепенно добавлять новые возможности и уровни качества на основе обратной связи от пользователей.</a:t>
            </a:r>
          </a:p>
          <a:p>
            <a:pPr algn="l">
              <a:buFont typeface="+mj-lt"/>
              <a:buAutoNum type="arabicPeriod"/>
            </a:pPr>
            <a:r>
              <a:rPr lang="ru-RU" b="1" i="0" dirty="0">
                <a:solidFill>
                  <a:srgbClr val="D1D5DB"/>
                </a:solidFill>
                <a:effectLst/>
                <a:latin typeface="Söhne"/>
              </a:rPr>
              <a:t>Оценка рисков</a:t>
            </a:r>
            <a:r>
              <a:rPr lang="ru-RU" b="0" i="0" dirty="0">
                <a:solidFill>
                  <a:srgbClr val="D1D5DB"/>
                </a:solidFill>
                <a:effectLst/>
                <a:latin typeface="Söhne"/>
              </a:rPr>
              <a:t>: Оценка рисков позволяет идентифицировать потенциальные проблемы, связанные с балансом между качеством и стоимостью. Пример: Вы можете определить, что сокращение времени на тестирование может снизить стоимость, но это повысит риск появления ошибок в продукте, что может повлечь за собой репутационные убытки.</a:t>
            </a:r>
          </a:p>
          <a:p>
            <a:pPr algn="l">
              <a:buFont typeface="+mj-lt"/>
              <a:buAutoNum type="arabicPeriod"/>
            </a:pPr>
            <a:r>
              <a:rPr lang="ru-RU" b="1" i="0" dirty="0">
                <a:solidFill>
                  <a:srgbClr val="D1D5DB"/>
                </a:solidFill>
                <a:effectLst/>
                <a:latin typeface="Söhne"/>
              </a:rPr>
              <a:t>Мониторинг и управление изменениями</a:t>
            </a:r>
            <a:r>
              <a:rPr lang="ru-RU" b="0" i="0" dirty="0">
                <a:solidFill>
                  <a:srgbClr val="D1D5DB"/>
                </a:solidFill>
                <a:effectLst/>
                <a:latin typeface="Söhne"/>
              </a:rPr>
              <a:t>: Проекты редко идут по плану, и изменения могут влиять на баланс между качеством и стоимостью. Постоянное мониторинг и управление изменениями помогает адаптироваться к новым обстоятельствам. Пример: Если новое законодательство требует дополнительных проверок качества, это может потребовать пересмотра бюджета и плана проекта.</a:t>
            </a:r>
            <a:endParaRPr lang="ru-RU" dirty="0"/>
          </a:p>
          <a:p>
            <a:pPr algn="l"/>
            <a:r>
              <a:rPr lang="ru-RU" b="0" i="0" dirty="0">
                <a:effectLst/>
                <a:latin typeface="Söhne"/>
              </a:rPr>
              <a:t>Процесс нахождения баланса между качеством и стоимостью является динамическим и требует постоянного внимания со стороны управления проектом. Главное - сохранять прозрачность и взаимодействие между всеми участниками проекта, чтобы добиться наилучших результатов при имеющемся бюджете.</a:t>
            </a:r>
          </a:p>
          <a:p>
            <a:br>
              <a:rPr lang="ru-RU" dirty="0"/>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48</a:t>
            </a:fld>
            <a:endParaRPr lang="ru-RU"/>
          </a:p>
        </p:txBody>
      </p:sp>
    </p:spTree>
    <p:extLst>
      <p:ext uri="{BB962C8B-B14F-4D97-AF65-F5344CB8AC3E}">
        <p14:creationId xmlns:p14="http://schemas.microsoft.com/office/powerpoint/2010/main" val="21085923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Внедрение программного обеспечения (ПО) может оказаться успешным или неуспешным в зависимости от множества факторов. Рассмотрим несколько практических примеров внедрения ПО с удачными результатами и выясним, какие факторы способствовали этому успеху:</a:t>
            </a:r>
          </a:p>
          <a:p>
            <a:pPr algn="l"/>
            <a:r>
              <a:rPr lang="ru-RU" b="1" i="0" dirty="0">
                <a:solidFill>
                  <a:srgbClr val="D1D5DB"/>
                </a:solidFill>
                <a:effectLst/>
                <a:latin typeface="Söhne"/>
              </a:rPr>
              <a:t>Успешное внедрение CRM-системы в большой ритейл-компании</a:t>
            </a:r>
            <a:r>
              <a:rPr lang="ru-RU" b="0" i="0" dirty="0">
                <a:solidFill>
                  <a:srgbClr val="D1D5DB"/>
                </a:solidFill>
                <a:effectLst/>
                <a:latin typeface="Söhne"/>
              </a:rPr>
              <a:t>:</a:t>
            </a:r>
          </a:p>
          <a:p>
            <a:pPr algn="l"/>
            <a:r>
              <a:rPr lang="ru-RU" b="0" i="1" dirty="0">
                <a:solidFill>
                  <a:srgbClr val="D1D5DB"/>
                </a:solidFill>
                <a:effectLst/>
                <a:latin typeface="Söhne"/>
              </a:rPr>
              <a:t>Факторы успеха</a:t>
            </a:r>
            <a:r>
              <a:rPr lang="ru-RU" b="0" i="0" dirty="0">
                <a:solidFill>
                  <a:srgbClr val="D1D5DB"/>
                </a:solidFill>
                <a:effectLst/>
                <a:latin typeface="Söhne"/>
              </a:rPr>
              <a:t>:</a:t>
            </a:r>
          </a:p>
          <a:p>
            <a:pPr algn="l">
              <a:buFont typeface="Arial" panose="020B0604020202020204" pitchFamily="34" charset="0"/>
              <a:buChar char="•"/>
            </a:pPr>
            <a:r>
              <a:rPr lang="ru-RU" b="1" i="0" dirty="0">
                <a:solidFill>
                  <a:srgbClr val="D1D5DB"/>
                </a:solidFill>
                <a:effectLst/>
                <a:latin typeface="Söhne"/>
              </a:rPr>
              <a:t>Четкие цели</a:t>
            </a:r>
            <a:r>
              <a:rPr lang="ru-RU" b="0" i="0" dirty="0">
                <a:solidFill>
                  <a:srgbClr val="D1D5DB"/>
                </a:solidFill>
                <a:effectLst/>
                <a:latin typeface="Söhne"/>
              </a:rPr>
              <a:t>: Компания четко определила, что хочет достичь с помощью CRM-системы. Например, они хотели улучшить обслуживание клиентов и увеличить продажи. Это конкретные цели, которые стали ориентиром для всего процесса внедрения.</a:t>
            </a:r>
          </a:p>
          <a:p>
            <a:pPr algn="l">
              <a:buFont typeface="Arial" panose="020B0604020202020204" pitchFamily="34" charset="0"/>
              <a:buChar char="•"/>
            </a:pPr>
            <a:r>
              <a:rPr lang="ru-RU" b="1" i="0" dirty="0">
                <a:solidFill>
                  <a:srgbClr val="D1D5DB"/>
                </a:solidFill>
                <a:effectLst/>
                <a:latin typeface="Söhne"/>
              </a:rPr>
              <a:t>Обучение и поддержка персонала</a:t>
            </a:r>
            <a:r>
              <a:rPr lang="ru-RU" b="0" i="0" dirty="0">
                <a:solidFill>
                  <a:srgbClr val="D1D5DB"/>
                </a:solidFill>
                <a:effectLst/>
                <a:latin typeface="Söhne"/>
              </a:rPr>
              <a:t>: Компания предоставила сотрудникам не только обучение, но и мероприятия по внутренней поддержке. Это сделало персонал более уверенным в использовании новой системы.</a:t>
            </a:r>
          </a:p>
          <a:p>
            <a:pPr algn="l">
              <a:buFont typeface="Arial" panose="020B0604020202020204" pitchFamily="34" charset="0"/>
              <a:buChar char="•"/>
            </a:pPr>
            <a:r>
              <a:rPr lang="ru-RU" b="1" i="0" dirty="0">
                <a:solidFill>
                  <a:srgbClr val="D1D5DB"/>
                </a:solidFill>
                <a:effectLst/>
                <a:latin typeface="Söhne"/>
              </a:rPr>
              <a:t>Интеграция с существующими процессами</a:t>
            </a:r>
            <a:r>
              <a:rPr lang="ru-RU" b="0" i="0" dirty="0">
                <a:solidFill>
                  <a:srgbClr val="D1D5DB"/>
                </a:solidFill>
                <a:effectLst/>
                <a:latin typeface="Söhne"/>
              </a:rPr>
              <a:t>: CRM-система была успешно интегрирована в текущие бизнес-процессы компании, что обеспечило плавное внедрение. Например, система могла автоматически обрабатывать заказы и запросы клиентов.</a:t>
            </a:r>
          </a:p>
          <a:p>
            <a:pPr algn="l"/>
            <a:r>
              <a:rPr lang="ru-RU" b="1" i="0" dirty="0">
                <a:solidFill>
                  <a:srgbClr val="D1D5DB"/>
                </a:solidFill>
                <a:effectLst/>
                <a:latin typeface="Söhne"/>
              </a:rPr>
              <a:t>Неуспешное внедрение ERP-системы в крупной международной корпорации</a:t>
            </a:r>
            <a:r>
              <a:rPr lang="ru-RU" b="0" i="0" dirty="0">
                <a:solidFill>
                  <a:srgbClr val="D1D5DB"/>
                </a:solidFill>
                <a:effectLst/>
                <a:latin typeface="Söhne"/>
              </a:rPr>
              <a:t>:</a:t>
            </a:r>
          </a:p>
          <a:p>
            <a:pPr algn="l"/>
            <a:r>
              <a:rPr lang="ru-RU" b="0" i="1" dirty="0">
                <a:solidFill>
                  <a:srgbClr val="D1D5DB"/>
                </a:solidFill>
                <a:effectLst/>
                <a:latin typeface="Söhne"/>
              </a:rPr>
              <a:t>Факторы неудачи</a:t>
            </a:r>
            <a:r>
              <a:rPr lang="ru-RU" b="0" i="0" dirty="0">
                <a:solidFill>
                  <a:srgbClr val="D1D5DB"/>
                </a:solidFill>
                <a:effectLst/>
                <a:latin typeface="Söhne"/>
              </a:rPr>
              <a:t>:</a:t>
            </a:r>
          </a:p>
          <a:p>
            <a:pPr algn="l">
              <a:buFont typeface="Arial" panose="020B0604020202020204" pitchFamily="34" charset="0"/>
              <a:buChar char="•"/>
            </a:pPr>
            <a:r>
              <a:rPr lang="ru-RU" b="1" i="0" dirty="0">
                <a:solidFill>
                  <a:srgbClr val="D1D5DB"/>
                </a:solidFill>
                <a:effectLst/>
                <a:latin typeface="Söhne"/>
              </a:rPr>
              <a:t>Недостаточное понимание требований</a:t>
            </a:r>
            <a:r>
              <a:rPr lang="ru-RU" b="0" i="0" dirty="0">
                <a:solidFill>
                  <a:srgbClr val="D1D5DB"/>
                </a:solidFill>
                <a:effectLst/>
                <a:latin typeface="Söhne"/>
              </a:rPr>
              <a:t>: Корпорация не провела должного анализа своих бизнес-процессов и требований, что привело к несоответствию ERP-системы их потребностям. Например, система не поддерживала специфические операции, которые были необходимы для международных филиалов корпорации.</a:t>
            </a:r>
          </a:p>
          <a:p>
            <a:pPr algn="l">
              <a:buFont typeface="Arial" panose="020B0604020202020204" pitchFamily="34" charset="0"/>
              <a:buChar char="•"/>
            </a:pPr>
            <a:r>
              <a:rPr lang="ru-RU" b="1" i="0" dirty="0">
                <a:solidFill>
                  <a:srgbClr val="D1D5DB"/>
                </a:solidFill>
                <a:effectLst/>
                <a:latin typeface="Söhne"/>
              </a:rPr>
              <a:t>Плохая подготовка персонала</a:t>
            </a:r>
            <a:r>
              <a:rPr lang="ru-RU" b="0" i="0" dirty="0">
                <a:solidFill>
                  <a:srgbClr val="D1D5DB"/>
                </a:solidFill>
                <a:effectLst/>
                <a:latin typeface="Söhne"/>
              </a:rPr>
              <a:t>: Недостаточное обучение сотрудников и отсутствие понимания, как использовать новую систему, вызвали сопротивление и ошибки при ее использовании. Например, сотрудники не знали, как правильно вводить данные в систему, что приводило к некорректным результатам.</a:t>
            </a:r>
          </a:p>
          <a:p>
            <a:pPr algn="l">
              <a:buFont typeface="Arial" panose="020B0604020202020204" pitchFamily="34" charset="0"/>
              <a:buChar char="•"/>
            </a:pPr>
            <a:r>
              <a:rPr lang="ru-RU" b="1" i="0" dirty="0">
                <a:solidFill>
                  <a:srgbClr val="D1D5DB"/>
                </a:solidFill>
                <a:effectLst/>
                <a:latin typeface="Söhne"/>
              </a:rPr>
              <a:t>Сложность и длительность проекта</a:t>
            </a:r>
            <a:r>
              <a:rPr lang="ru-RU" b="0" i="0" dirty="0">
                <a:solidFill>
                  <a:srgbClr val="D1D5DB"/>
                </a:solidFill>
                <a:effectLst/>
                <a:latin typeface="Söhne"/>
              </a:rPr>
              <a:t>: Проект занял гораздо больше времени и ресурсов, чем было запланировано. Это стало источником бюджетных проблем и дополнительных затрат. Например, неожиданные технические проблемы вызвали задержки и увеличили затраты.</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49</a:t>
            </a:fld>
            <a:endParaRPr lang="ru-RU"/>
          </a:p>
        </p:txBody>
      </p:sp>
    </p:spTree>
    <p:extLst>
      <p:ext uri="{BB962C8B-B14F-4D97-AF65-F5344CB8AC3E}">
        <p14:creationId xmlns:p14="http://schemas.microsoft.com/office/powerpoint/2010/main" val="38707954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Успешное внедрение аналитической платформы в медицинском учреждении</a:t>
            </a:r>
            <a:r>
              <a:rPr lang="ru-RU" b="0" i="0" dirty="0">
                <a:solidFill>
                  <a:srgbClr val="D1D5DB"/>
                </a:solidFill>
                <a:effectLst/>
                <a:latin typeface="Söhne"/>
              </a:rPr>
              <a:t>:</a:t>
            </a:r>
          </a:p>
          <a:p>
            <a:pPr algn="l"/>
            <a:r>
              <a:rPr lang="ru-RU" b="0" i="1" dirty="0">
                <a:solidFill>
                  <a:srgbClr val="D1D5DB"/>
                </a:solidFill>
                <a:effectLst/>
                <a:latin typeface="Söhne"/>
              </a:rPr>
              <a:t>Факторы успеха</a:t>
            </a:r>
            <a:r>
              <a:rPr lang="ru-RU" b="0" i="0" dirty="0">
                <a:solidFill>
                  <a:srgbClr val="D1D5DB"/>
                </a:solidFill>
                <a:effectLst/>
                <a:latin typeface="Söhne"/>
              </a:rPr>
              <a:t>:</a:t>
            </a:r>
          </a:p>
          <a:p>
            <a:pPr algn="l">
              <a:buFont typeface="Arial" panose="020B0604020202020204" pitchFamily="34" charset="0"/>
              <a:buChar char="•"/>
            </a:pPr>
            <a:r>
              <a:rPr lang="ru-RU" b="1" i="0" dirty="0">
                <a:solidFill>
                  <a:srgbClr val="D1D5DB"/>
                </a:solidFill>
                <a:effectLst/>
                <a:latin typeface="Söhne"/>
              </a:rPr>
              <a:t>Анализ потребностей</a:t>
            </a:r>
            <a:r>
              <a:rPr lang="ru-RU" b="0" i="0" dirty="0">
                <a:solidFill>
                  <a:srgbClr val="D1D5DB"/>
                </a:solidFill>
                <a:effectLst/>
                <a:latin typeface="Söhne"/>
              </a:rPr>
              <a:t>: Медицинское учреждение провело тщательный анализ своих потребностей и целей в области аналитики. Например, они поняли, что им нужна система для анализа больших объемов медицинских данных для улучшения диагностики.</a:t>
            </a:r>
          </a:p>
          <a:p>
            <a:pPr algn="l">
              <a:buFont typeface="Arial" panose="020B0604020202020204" pitchFamily="34" charset="0"/>
              <a:buChar char="•"/>
            </a:pPr>
            <a:r>
              <a:rPr lang="ru-RU" b="1" i="0" dirty="0">
                <a:solidFill>
                  <a:srgbClr val="D1D5DB"/>
                </a:solidFill>
                <a:effectLst/>
                <a:latin typeface="Söhne"/>
              </a:rPr>
              <a:t>Тесное сотрудничество с поставщиком</a:t>
            </a:r>
            <a:r>
              <a:rPr lang="ru-RU" b="0" i="0" dirty="0">
                <a:solidFill>
                  <a:srgbClr val="D1D5DB"/>
                </a:solidFill>
                <a:effectLst/>
                <a:latin typeface="Söhne"/>
              </a:rPr>
              <a:t>: Учреждение активно сотрудничало с поставщиком ПО, что позволило настроить и научиться использовать платформу исходя из их конкретных потребностей.</a:t>
            </a:r>
          </a:p>
          <a:p>
            <a:pPr algn="l">
              <a:buFont typeface="Arial" panose="020B0604020202020204" pitchFamily="34" charset="0"/>
              <a:buChar char="•"/>
            </a:pPr>
            <a:r>
              <a:rPr lang="ru-RU" b="1" i="0" dirty="0">
                <a:solidFill>
                  <a:srgbClr val="D1D5DB"/>
                </a:solidFill>
                <a:effectLst/>
                <a:latin typeface="Söhne"/>
              </a:rPr>
              <a:t>Участие пользователя</a:t>
            </a:r>
            <a:r>
              <a:rPr lang="ru-RU" b="0" i="0" dirty="0">
                <a:solidFill>
                  <a:srgbClr val="D1D5DB"/>
                </a:solidFill>
                <a:effectLst/>
                <a:latin typeface="Söhne"/>
              </a:rPr>
              <a:t>: Конечные пользователи были активно вовлечены в процесс внедрения и давали обратную связь. Например, врачи и медсестры могли предложить улучшения в интерфейсе для анализа медицинских данных.</a:t>
            </a:r>
          </a:p>
          <a:p>
            <a:pPr algn="l"/>
            <a:r>
              <a:rPr lang="ru-RU" b="1" i="0" dirty="0">
                <a:solidFill>
                  <a:srgbClr val="D1D5DB"/>
                </a:solidFill>
                <a:effectLst/>
                <a:latin typeface="Söhne"/>
              </a:rPr>
              <a:t>Неуспешное внедрение проектного управления в IT-компании</a:t>
            </a:r>
            <a:r>
              <a:rPr lang="ru-RU" b="0" i="0" dirty="0">
                <a:solidFill>
                  <a:srgbClr val="D1D5DB"/>
                </a:solidFill>
                <a:effectLst/>
                <a:latin typeface="Söhne"/>
              </a:rPr>
              <a:t>:</a:t>
            </a:r>
          </a:p>
          <a:p>
            <a:pPr algn="l"/>
            <a:r>
              <a:rPr lang="ru-RU" b="0" i="1" dirty="0">
                <a:solidFill>
                  <a:srgbClr val="D1D5DB"/>
                </a:solidFill>
                <a:effectLst/>
                <a:latin typeface="Söhne"/>
              </a:rPr>
              <a:t>Факторы неудачи</a:t>
            </a:r>
            <a:r>
              <a:rPr lang="ru-RU" b="0" i="0" dirty="0">
                <a:solidFill>
                  <a:srgbClr val="D1D5DB"/>
                </a:solidFill>
                <a:effectLst/>
                <a:latin typeface="Söhne"/>
              </a:rPr>
              <a:t>:</a:t>
            </a:r>
          </a:p>
          <a:p>
            <a:pPr algn="l">
              <a:buFont typeface="Arial" panose="020B0604020202020204" pitchFamily="34" charset="0"/>
              <a:buChar char="•"/>
            </a:pPr>
            <a:r>
              <a:rPr lang="ru-RU" b="1" i="0" dirty="0">
                <a:solidFill>
                  <a:srgbClr val="D1D5DB"/>
                </a:solidFill>
                <a:effectLst/>
                <a:latin typeface="Söhne"/>
              </a:rPr>
              <a:t>Отсутствие четкой стратегии</a:t>
            </a:r>
            <a:r>
              <a:rPr lang="ru-RU" b="0" i="0" dirty="0">
                <a:solidFill>
                  <a:srgbClr val="D1D5DB"/>
                </a:solidFill>
                <a:effectLst/>
                <a:latin typeface="Söhne"/>
              </a:rPr>
              <a:t>: IT-компания начала внедрение проектного управления без четкой стратегии и плана. Например, они не определили, какие проекты приоритетны, и какие ресурсы выделяются на каждый проект.</a:t>
            </a:r>
          </a:p>
          <a:p>
            <a:pPr algn="l">
              <a:buFont typeface="Arial" panose="020B0604020202020204" pitchFamily="34" charset="0"/>
              <a:buChar char="•"/>
            </a:pPr>
            <a:r>
              <a:rPr lang="ru-RU" b="1" i="0" dirty="0">
                <a:solidFill>
                  <a:srgbClr val="D1D5DB"/>
                </a:solidFill>
                <a:effectLst/>
                <a:latin typeface="Söhne"/>
              </a:rPr>
              <a:t>Изменение внутренних процессов</a:t>
            </a:r>
            <a:r>
              <a:rPr lang="ru-RU" b="0" i="0" dirty="0">
                <a:solidFill>
                  <a:srgbClr val="D1D5DB"/>
                </a:solidFill>
                <a:effectLst/>
                <a:latin typeface="Söhne"/>
              </a:rPr>
              <a:t>: Внедрение проектного управления потребовало изменения внутренних процессов, и компания не была готова к этим изменениям. Например, они не создали структуру для эффективного управления проектами и ресурсами.</a:t>
            </a:r>
          </a:p>
          <a:p>
            <a:pPr algn="l">
              <a:buFont typeface="Arial" panose="020B0604020202020204" pitchFamily="34" charset="0"/>
              <a:buChar char="•"/>
            </a:pPr>
            <a:r>
              <a:rPr lang="ru-RU" b="1" i="0" dirty="0">
                <a:solidFill>
                  <a:srgbClr val="D1D5DB"/>
                </a:solidFill>
                <a:effectLst/>
                <a:latin typeface="Söhne"/>
              </a:rPr>
              <a:t>Недостаточное обучение и поддержка персонала</a:t>
            </a:r>
            <a:r>
              <a:rPr lang="ru-RU" b="0" i="0" dirty="0">
                <a:solidFill>
                  <a:srgbClr val="D1D5DB"/>
                </a:solidFill>
                <a:effectLst/>
                <a:latin typeface="Söhne"/>
              </a:rPr>
              <a:t>: Сотрудники не получили должного обучения и поддержки, и не были уверены в новой системе управления проектами. Например, им не было предоставлено руководство по использованию новых инструментов для управления проектами.</a:t>
            </a:r>
            <a:endParaRPr lang="ru-RU" dirty="0"/>
          </a:p>
          <a:p>
            <a:r>
              <a:rPr lang="ru-RU" b="0" i="0" dirty="0">
                <a:solidFill>
                  <a:srgbClr val="D1D5DB"/>
                </a:solidFill>
                <a:effectLst/>
                <a:latin typeface="Söhne"/>
              </a:rPr>
              <a:t>Эти примеры демонстрируют, что успех или неудача внедрения ПО зависит от ряда факторов, включая понимание потребностей, обучение персонала, стратегическое планирование и участие пользователя. Для успешного внедрения ПО необходимо тщательное исследование, анализ и управление рисками.</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50</a:t>
            </a:fld>
            <a:endParaRPr lang="ru-RU"/>
          </a:p>
        </p:txBody>
      </p:sp>
    </p:spTree>
    <p:extLst>
      <p:ext uri="{BB962C8B-B14F-4D97-AF65-F5344CB8AC3E}">
        <p14:creationId xmlns:p14="http://schemas.microsoft.com/office/powerpoint/2010/main" val="11622926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Анализ неудачных случаев внедрения ПО является важным учебным инструментом, который позволяет извлекать ценные уроки из ошибок. Давайте рассмотрим несколько историй ошибках и их последствиях:</a:t>
            </a:r>
          </a:p>
          <a:p>
            <a:pPr algn="l"/>
            <a:r>
              <a:rPr lang="ru-RU" b="1" i="0" dirty="0">
                <a:solidFill>
                  <a:srgbClr val="D1D5DB"/>
                </a:solidFill>
                <a:effectLst/>
                <a:latin typeface="Söhne"/>
              </a:rPr>
              <a:t>Сбой проекта внедрения электронной медицинской записи (EMR):</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В медицинской отрасли эффективность и безопасность являются ключевыми. Неудачное внедрение EMR может иметь серьезные последствия.</a:t>
            </a:r>
          </a:p>
          <a:p>
            <a:pPr algn="l"/>
            <a:r>
              <a:rPr lang="ru-RU" b="0" i="1" dirty="0">
                <a:solidFill>
                  <a:srgbClr val="D1D5DB"/>
                </a:solidFill>
                <a:effectLst/>
                <a:latin typeface="Söhne"/>
              </a:rPr>
              <a:t>Уроки</a:t>
            </a:r>
            <a:r>
              <a:rPr lang="ru-RU" b="0" i="0" dirty="0">
                <a:solidFill>
                  <a:srgbClr val="D1D5DB"/>
                </a:solidFill>
                <a:effectLst/>
                <a:latin typeface="Söhne"/>
              </a:rPr>
              <a:t>:</a:t>
            </a:r>
          </a:p>
          <a:p>
            <a:pPr algn="l">
              <a:buFont typeface="+mj-lt"/>
              <a:buAutoNum type="arabicPeriod"/>
            </a:pPr>
            <a:r>
              <a:rPr lang="ru-RU" b="1" i="0" dirty="0">
                <a:solidFill>
                  <a:srgbClr val="D1D5DB"/>
                </a:solidFill>
                <a:effectLst/>
                <a:latin typeface="Söhne"/>
              </a:rPr>
              <a:t>Полное обучение персонала</a:t>
            </a:r>
            <a:r>
              <a:rPr lang="ru-RU" b="0" i="0" dirty="0">
                <a:solidFill>
                  <a:srgbClr val="D1D5DB"/>
                </a:solidFill>
                <a:effectLst/>
                <a:latin typeface="Söhne"/>
              </a:rPr>
              <a:t>: Обучение медицинского персонала должно быть приоритетом. Сотрудники должны знать, как правильно использовать систему для предотвращения ошибок и задержек в уходе за пациентами.</a:t>
            </a:r>
          </a:p>
          <a:p>
            <a:pPr algn="l">
              <a:buFont typeface="+mj-lt"/>
              <a:buAutoNum type="arabicPeriod"/>
            </a:pPr>
            <a:r>
              <a:rPr lang="ru-RU" b="1" i="0" dirty="0">
                <a:solidFill>
                  <a:srgbClr val="D1D5DB"/>
                </a:solidFill>
                <a:effectLst/>
                <a:latin typeface="Söhne"/>
              </a:rPr>
              <a:t>Тщательное планирование интеграции</a:t>
            </a:r>
            <a:r>
              <a:rPr lang="ru-RU" b="0" i="0" dirty="0">
                <a:solidFill>
                  <a:srgbClr val="D1D5DB"/>
                </a:solidFill>
                <a:effectLst/>
                <a:latin typeface="Söhne"/>
              </a:rPr>
              <a:t>: Интеграция с существующими системами должна быть тщательно проработана и протестирована, чтобы избежать сбоев и замедления процессов.</a:t>
            </a:r>
          </a:p>
          <a:p>
            <a:pPr algn="l">
              <a:buFont typeface="+mj-lt"/>
              <a:buAutoNum type="arabicPeriod"/>
            </a:pPr>
            <a:r>
              <a:rPr lang="ru-RU" b="1" i="0" dirty="0">
                <a:solidFill>
                  <a:srgbClr val="D1D5DB"/>
                </a:solidFill>
                <a:effectLst/>
                <a:latin typeface="Söhne"/>
              </a:rPr>
              <a:t>Безопасность данных</a:t>
            </a:r>
            <a:r>
              <a:rPr lang="ru-RU" b="0" i="0" dirty="0">
                <a:solidFill>
                  <a:srgbClr val="D1D5DB"/>
                </a:solidFill>
                <a:effectLst/>
                <a:latin typeface="Söhne"/>
              </a:rPr>
              <a:t>: Защита конфиденциальных медицинских данных должна быть высшим приоритетом. Четкая стратегия обеспечения безопасности данных должна быть разработана и соблюдаться.</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51</a:t>
            </a:fld>
            <a:endParaRPr lang="ru-RU"/>
          </a:p>
        </p:txBody>
      </p:sp>
    </p:spTree>
    <p:extLst>
      <p:ext uri="{BB962C8B-B14F-4D97-AF65-F5344CB8AC3E}">
        <p14:creationId xmlns:p14="http://schemas.microsoft.com/office/powerpoint/2010/main" val="23133541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Неудачное внедрение системы управления проектами в IT-компании:</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В IT-компаниях эффективное управление проектами является жизненно важным, и неудачи могут сильно сказаться на бизнесе.</a:t>
            </a:r>
          </a:p>
          <a:p>
            <a:pPr algn="l"/>
            <a:r>
              <a:rPr lang="ru-RU" b="0" i="1" dirty="0">
                <a:solidFill>
                  <a:srgbClr val="D1D5DB"/>
                </a:solidFill>
                <a:effectLst/>
                <a:latin typeface="Söhne"/>
              </a:rPr>
              <a:t>Уроки</a:t>
            </a:r>
            <a:r>
              <a:rPr lang="ru-RU" b="0" i="0" dirty="0">
                <a:solidFill>
                  <a:srgbClr val="D1D5DB"/>
                </a:solidFill>
                <a:effectLst/>
                <a:latin typeface="Söhne"/>
              </a:rPr>
              <a:t>:</a:t>
            </a:r>
          </a:p>
          <a:p>
            <a:pPr algn="l">
              <a:buFont typeface="+mj-lt"/>
              <a:buAutoNum type="arabicPeriod"/>
            </a:pPr>
            <a:r>
              <a:rPr lang="ru-RU" b="1" i="0" dirty="0">
                <a:solidFill>
                  <a:srgbClr val="D1D5DB"/>
                </a:solidFill>
                <a:effectLst/>
                <a:latin typeface="Söhne"/>
              </a:rPr>
              <a:t>Ясные цели и стратегия</a:t>
            </a:r>
            <a:r>
              <a:rPr lang="ru-RU" b="0" i="0" dirty="0">
                <a:solidFill>
                  <a:srgbClr val="D1D5DB"/>
                </a:solidFill>
                <a:effectLst/>
                <a:latin typeface="Söhne"/>
              </a:rPr>
              <a:t>: Четкие цели и стратегия управления проектами обязательны. Они помогут предотвратить дезорганизацию и нерешительность.</a:t>
            </a:r>
          </a:p>
          <a:p>
            <a:pPr algn="l">
              <a:buFont typeface="+mj-lt"/>
              <a:buAutoNum type="arabicPeriod"/>
            </a:pPr>
            <a:r>
              <a:rPr lang="ru-RU" b="1" i="0" dirty="0">
                <a:solidFill>
                  <a:srgbClr val="D1D5DB"/>
                </a:solidFill>
                <a:effectLst/>
                <a:latin typeface="Söhne"/>
              </a:rPr>
              <a:t>Обучение и подготовка сотрудников</a:t>
            </a:r>
            <a:r>
              <a:rPr lang="ru-RU" b="0" i="0" dirty="0">
                <a:solidFill>
                  <a:srgbClr val="D1D5DB"/>
                </a:solidFill>
                <a:effectLst/>
                <a:latin typeface="Söhne"/>
              </a:rPr>
              <a:t>: Обучение и поддержка сотрудников необходимы для успешного внедрения новой системы управления проектами. Сотрудники должны понимать, как правильно использовать систему.</a:t>
            </a:r>
          </a:p>
          <a:p>
            <a:pPr algn="l">
              <a:buFont typeface="+mj-lt"/>
              <a:buAutoNum type="arabicPeriod"/>
            </a:pPr>
            <a:r>
              <a:rPr lang="ru-RU" b="1" i="0" dirty="0">
                <a:solidFill>
                  <a:srgbClr val="D1D5DB"/>
                </a:solidFill>
                <a:effectLst/>
                <a:latin typeface="Söhne"/>
              </a:rPr>
              <a:t>Четкие процессы и приоритеты</a:t>
            </a:r>
            <a:r>
              <a:rPr lang="ru-RU" b="0" i="0" dirty="0">
                <a:solidFill>
                  <a:srgbClr val="D1D5DB"/>
                </a:solidFill>
                <a:effectLst/>
                <a:latin typeface="Söhne"/>
              </a:rPr>
              <a:t>: Установление четких процессов и приоритетов помогает предотвратить конфликты и перерасход ресурсов.</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52</a:t>
            </a:fld>
            <a:endParaRPr lang="ru-RU"/>
          </a:p>
        </p:txBody>
      </p:sp>
    </p:spTree>
    <p:extLst>
      <p:ext uri="{BB962C8B-B14F-4D97-AF65-F5344CB8AC3E}">
        <p14:creationId xmlns:p14="http://schemas.microsoft.com/office/powerpoint/2010/main" val="407554046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Сбой при внедрении облачной CRM-системы в малом бизнесе:</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Для малых бизнесов переход на облачные системы может быть экономически выгодным, но неудачное внедрение может вызвать серьезные проблемы.</a:t>
            </a:r>
          </a:p>
          <a:p>
            <a:pPr algn="l"/>
            <a:r>
              <a:rPr lang="ru-RU" b="0" i="1" dirty="0">
                <a:solidFill>
                  <a:srgbClr val="D1D5DB"/>
                </a:solidFill>
                <a:effectLst/>
                <a:latin typeface="Söhne"/>
              </a:rPr>
              <a:t>Уроки</a:t>
            </a:r>
            <a:r>
              <a:rPr lang="ru-RU" b="0" i="0" dirty="0">
                <a:solidFill>
                  <a:srgbClr val="D1D5DB"/>
                </a:solidFill>
                <a:effectLst/>
                <a:latin typeface="Söhne"/>
              </a:rPr>
              <a:t>:</a:t>
            </a:r>
          </a:p>
          <a:p>
            <a:pPr algn="l">
              <a:buFont typeface="+mj-lt"/>
              <a:buAutoNum type="arabicPeriod"/>
            </a:pPr>
            <a:r>
              <a:rPr lang="ru-RU" b="1" i="0" dirty="0">
                <a:solidFill>
                  <a:srgbClr val="D1D5DB"/>
                </a:solidFill>
                <a:effectLst/>
                <a:latin typeface="Söhne"/>
              </a:rPr>
              <a:t>Тестирование и проверка функциональности</a:t>
            </a:r>
            <a:r>
              <a:rPr lang="ru-RU" b="0" i="0" dirty="0">
                <a:solidFill>
                  <a:srgbClr val="D1D5DB"/>
                </a:solidFill>
                <a:effectLst/>
                <a:latin typeface="Söhne"/>
              </a:rPr>
              <a:t>: Перед внедрением системы важно тщательно провести тестирование, чтобы выявить потенциальные проблемы.</a:t>
            </a:r>
          </a:p>
          <a:p>
            <a:pPr algn="l">
              <a:buFont typeface="+mj-lt"/>
              <a:buAutoNum type="arabicPeriod"/>
            </a:pPr>
            <a:r>
              <a:rPr lang="ru-RU" b="1" i="0" dirty="0">
                <a:solidFill>
                  <a:srgbClr val="D1D5DB"/>
                </a:solidFill>
                <a:effectLst/>
                <a:latin typeface="Söhne"/>
              </a:rPr>
              <a:t>Обучение сотрудников</a:t>
            </a:r>
            <a:r>
              <a:rPr lang="ru-RU" b="0" i="0" dirty="0">
                <a:solidFill>
                  <a:srgbClr val="D1D5DB"/>
                </a:solidFill>
                <a:effectLst/>
                <a:latin typeface="Söhne"/>
              </a:rPr>
              <a:t>: Сотрудники должны быть обучены в использовании новой системы. Предоставьте подробное руководство и обучение.</a:t>
            </a:r>
          </a:p>
          <a:p>
            <a:pPr algn="l">
              <a:buFont typeface="+mj-lt"/>
              <a:buAutoNum type="arabicPeriod"/>
            </a:pPr>
            <a:r>
              <a:rPr lang="ru-RU" b="1" i="0" dirty="0">
                <a:solidFill>
                  <a:srgbClr val="D1D5DB"/>
                </a:solidFill>
                <a:effectLst/>
                <a:latin typeface="Söhne"/>
              </a:rPr>
              <a:t>План восстановления после сбоев и резервирование данных</a:t>
            </a:r>
            <a:r>
              <a:rPr lang="ru-RU" b="0" i="0" dirty="0">
                <a:solidFill>
                  <a:srgbClr val="D1D5DB"/>
                </a:solidFill>
                <a:effectLst/>
                <a:latin typeface="Söhne"/>
              </a:rPr>
              <a:t>: Создание плана восстановления после сбоев и регулярное резервирование данных важны для минимизации потерь в случае сбоев.</a:t>
            </a:r>
          </a:p>
          <a:p>
            <a:pPr algn="l"/>
            <a:r>
              <a:rPr lang="ru-RU" b="0" i="0" dirty="0">
                <a:solidFill>
                  <a:srgbClr val="D1D5DB"/>
                </a:solidFill>
                <a:effectLst/>
                <a:latin typeface="Söhne"/>
              </a:rPr>
              <a:t>Эти истории подчеркивают важность правильной подготовки, понимания требований и тщательного планирования при внедрении новых систем и технологий.</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53</a:t>
            </a:fld>
            <a:endParaRPr lang="ru-RU"/>
          </a:p>
        </p:txBody>
      </p:sp>
    </p:spTree>
    <p:extLst>
      <p:ext uri="{BB962C8B-B14F-4D97-AF65-F5344CB8AC3E}">
        <p14:creationId xmlns:p14="http://schemas.microsoft.com/office/powerpoint/2010/main" val="4221449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Из опыта успешных и неудачных случаев внедрения ПО можно извлечь следующие ключевые уроки и рекомендации:</a:t>
            </a:r>
          </a:p>
          <a:p>
            <a:pPr algn="l"/>
            <a:r>
              <a:rPr lang="ru-RU" b="1" i="0" dirty="0">
                <a:solidFill>
                  <a:srgbClr val="D1D5DB"/>
                </a:solidFill>
                <a:effectLst/>
                <a:latin typeface="Söhne"/>
              </a:rPr>
              <a:t>Урок 1: Четкие цели и стратегия критичны для успеха.</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Недостаточное определение целей и стратегии может привести к бесцельной работе и недостаточному пониманию того, к чему стремится проект. Четко сформулированные цели создают фундамент для успеха и обеспечивают команду ясностью направления.</a:t>
            </a:r>
          </a:p>
          <a:p>
            <a:pPr algn="l"/>
            <a:r>
              <a:rPr lang="ru-RU" b="0" i="1" dirty="0">
                <a:solidFill>
                  <a:srgbClr val="D1D5DB"/>
                </a:solidFill>
                <a:effectLst/>
                <a:latin typeface="Söhne"/>
              </a:rPr>
              <a:t>Пример</a:t>
            </a:r>
            <a:r>
              <a:rPr lang="ru-RU" b="0" i="0" dirty="0">
                <a:solidFill>
                  <a:srgbClr val="D1D5DB"/>
                </a:solidFill>
                <a:effectLst/>
                <a:latin typeface="Söhne"/>
              </a:rPr>
              <a:t>: Предположим, вы ведете проект по внедрению новой CRM-системы в компании. Целью может быть увеличение оборота продаж на 20% в течение года. Стратегия включает в себя улучшение обслуживания клиентов, автоматизацию процессов продаж и мониторинг результатов.</a:t>
            </a:r>
          </a:p>
          <a:p>
            <a:pPr algn="l"/>
            <a:r>
              <a:rPr lang="ru-RU" b="1" i="0" dirty="0">
                <a:solidFill>
                  <a:srgbClr val="D1D5DB"/>
                </a:solidFill>
                <a:effectLst/>
                <a:latin typeface="Söhne"/>
              </a:rPr>
              <a:t>Урок 2: Обучение и поддержка персонала необходимы.</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Обученные и уверенные сотрудники более успешно принимают и используют новые системы. Поддержка и обучение снижают сопротивление и помогают персоналу максимально использовать новое ПО.</a:t>
            </a:r>
          </a:p>
          <a:p>
            <a:pPr algn="l"/>
            <a:r>
              <a:rPr lang="ru-RU" b="0" i="1" dirty="0">
                <a:solidFill>
                  <a:srgbClr val="D1D5DB"/>
                </a:solidFill>
                <a:effectLst/>
                <a:latin typeface="Söhne"/>
              </a:rPr>
              <a:t>Пример</a:t>
            </a:r>
            <a:r>
              <a:rPr lang="ru-RU" b="0" i="0" dirty="0">
                <a:solidFill>
                  <a:srgbClr val="D1D5DB"/>
                </a:solidFill>
                <a:effectLst/>
                <a:latin typeface="Söhne"/>
              </a:rPr>
              <a:t>: В компании, внедряющей новую систему управления проектами, регулярные тренинги и руководство по использованию системы могут существенно улучшить понимание и навыки сотрудников в области проектного управления.</a:t>
            </a:r>
          </a:p>
          <a:p>
            <a:pPr algn="l"/>
            <a:r>
              <a:rPr lang="ru-RU" b="1" i="0" dirty="0">
                <a:solidFill>
                  <a:srgbClr val="D1D5DB"/>
                </a:solidFill>
                <a:effectLst/>
                <a:latin typeface="Söhne"/>
              </a:rPr>
              <a:t>Урок 3: Интеграция с существующими процессами и системами важна.</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Новое ПО часто должно взаимодействовать с существующими системами и процессами. Планирование и интеграция обеспечивают плавное внедрение и уменьшают риск сбоев.</a:t>
            </a:r>
          </a:p>
          <a:p>
            <a:pPr algn="l"/>
            <a:r>
              <a:rPr lang="ru-RU" b="0" i="1" dirty="0">
                <a:solidFill>
                  <a:srgbClr val="D1D5DB"/>
                </a:solidFill>
                <a:effectLst/>
                <a:latin typeface="Söhne"/>
              </a:rPr>
              <a:t>Пример</a:t>
            </a:r>
            <a:r>
              <a:rPr lang="ru-RU" b="0" i="0" dirty="0">
                <a:solidFill>
                  <a:srgbClr val="D1D5DB"/>
                </a:solidFill>
                <a:effectLst/>
                <a:latin typeface="Söhne"/>
              </a:rPr>
              <a:t>: При внедрении новой системы учета в бухгалтерии важно обеспечить ее совместимость с уже используемыми системами, такими как ERP-система. Это позволит без проблем обмениваться данными между разными частями компании.</a:t>
            </a:r>
          </a:p>
          <a:p>
            <a:pPr algn="l"/>
            <a:r>
              <a:rPr lang="ru-RU" b="1" i="0" dirty="0">
                <a:solidFill>
                  <a:srgbClr val="D1D5DB"/>
                </a:solidFill>
                <a:effectLst/>
                <a:latin typeface="Söhne"/>
              </a:rPr>
              <a:t>Урок 4: Оценка рисков необходима.</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Независимо от того, насколько хорошо вы подготовились, всегда есть риски. Оценка и управление рисками помогают минимизировать последствия непредвиденных ситуаций.</a:t>
            </a:r>
          </a:p>
          <a:p>
            <a:pPr algn="l"/>
            <a:r>
              <a:rPr lang="ru-RU" b="0" i="1" dirty="0">
                <a:solidFill>
                  <a:srgbClr val="D1D5DB"/>
                </a:solidFill>
                <a:effectLst/>
                <a:latin typeface="Söhne"/>
              </a:rPr>
              <a:t>Пример</a:t>
            </a:r>
            <a:r>
              <a:rPr lang="ru-RU" b="0" i="0" dirty="0">
                <a:solidFill>
                  <a:srgbClr val="D1D5DB"/>
                </a:solidFill>
                <a:effectLst/>
                <a:latin typeface="Söhne"/>
              </a:rPr>
              <a:t>: Перед внедрением критически важной системы в большой компании, проведение аудита безопасности и оценка потенциальных угроз могут выявить уязвимости и помочь предотвратить возможные инциденты.</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54</a:t>
            </a:fld>
            <a:endParaRPr lang="ru-RU"/>
          </a:p>
        </p:txBody>
      </p:sp>
    </p:spTree>
    <p:extLst>
      <p:ext uri="{BB962C8B-B14F-4D97-AF65-F5344CB8AC3E}">
        <p14:creationId xmlns:p14="http://schemas.microsoft.com/office/powerpoint/2010/main" val="45994119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Урок 5: Безопасность и конфиденциальность данных приоритеты.</a:t>
            </a:r>
            <a:endParaRPr lang="ru-RU" b="0" i="0" dirty="0">
              <a:solidFill>
                <a:srgbClr val="D1D5DB"/>
              </a:solidFill>
              <a:effectLst/>
              <a:latin typeface="Söhne"/>
            </a:endParaRPr>
          </a:p>
          <a:p>
            <a:pPr algn="l"/>
            <a:r>
              <a:rPr lang="ru-RU" b="0" i="1" dirty="0">
                <a:solidFill>
                  <a:srgbClr val="D1D5DB"/>
                </a:solidFill>
                <a:effectLst/>
                <a:latin typeface="Söhne"/>
              </a:rPr>
              <a:t>Комментарий</a:t>
            </a:r>
            <a:r>
              <a:rPr lang="ru-RU" b="0" i="0" dirty="0">
                <a:solidFill>
                  <a:srgbClr val="D1D5DB"/>
                </a:solidFill>
                <a:effectLst/>
                <a:latin typeface="Söhne"/>
              </a:rPr>
              <a:t>: С увеличением объемов цифровых данных безопасность и конфиденциальность становятся ключевыми. Нарушение данных может повлечь серьезные последствия.</a:t>
            </a:r>
          </a:p>
          <a:p>
            <a:pPr algn="l"/>
            <a:r>
              <a:rPr lang="ru-RU" b="0" i="1" dirty="0">
                <a:solidFill>
                  <a:srgbClr val="D1D5DB"/>
                </a:solidFill>
                <a:effectLst/>
                <a:latin typeface="Söhne"/>
              </a:rPr>
              <a:t>Пример</a:t>
            </a:r>
            <a:r>
              <a:rPr lang="ru-RU" b="0" i="0" dirty="0">
                <a:solidFill>
                  <a:srgbClr val="D1D5DB"/>
                </a:solidFill>
                <a:effectLst/>
                <a:latin typeface="Söhne"/>
              </a:rPr>
              <a:t>: В медицинских учреждениях, где обрабатываются чувствительные медицинские данные, строгие меры безопасности и шифрования играют критическую роль.</a:t>
            </a:r>
            <a:endParaRPr lang="ru-RU" b="1" i="0" dirty="0">
              <a:effectLst/>
              <a:latin typeface="Söhne"/>
            </a:endParaRPr>
          </a:p>
          <a:p>
            <a:pPr algn="l"/>
            <a:r>
              <a:rPr lang="ru-RU" b="1" i="0" dirty="0">
                <a:effectLst/>
                <a:latin typeface="Söhne"/>
              </a:rPr>
              <a:t>Урок 6: Планирование и тестирование предотвращают проблемы.</a:t>
            </a:r>
            <a:endParaRPr lang="ru-RU" b="0" i="0" dirty="0">
              <a:effectLst/>
              <a:latin typeface="Söhne"/>
            </a:endParaRPr>
          </a:p>
          <a:p>
            <a:pPr algn="l"/>
            <a:r>
              <a:rPr lang="ru-RU" b="0" i="1" dirty="0">
                <a:effectLst/>
                <a:latin typeface="Söhne"/>
              </a:rPr>
              <a:t>Комментарий</a:t>
            </a:r>
            <a:r>
              <a:rPr lang="ru-RU" b="0" i="0" dirty="0">
                <a:effectLst/>
                <a:latin typeface="Söhne"/>
              </a:rPr>
              <a:t>: Завершение планирования и тестирования до запуска проекта позволяет выявить и устранить проблемы на ранних стадиях, когда они легче и дешевле исправить.</a:t>
            </a:r>
          </a:p>
          <a:p>
            <a:pPr algn="l"/>
            <a:r>
              <a:rPr lang="ru-RU" b="0" i="1" dirty="0">
                <a:effectLst/>
                <a:latin typeface="Söhne"/>
              </a:rPr>
              <a:t>Пример</a:t>
            </a:r>
            <a:r>
              <a:rPr lang="ru-RU" b="0" i="0" dirty="0">
                <a:effectLst/>
                <a:latin typeface="Söhne"/>
              </a:rPr>
              <a:t>: Перед внедрением новой версии веб-приложения, проведение тестирования производительности и безопасности помогает выявить узкие места и потенциальные угрозы.</a:t>
            </a:r>
          </a:p>
          <a:p>
            <a:pPr algn="l"/>
            <a:r>
              <a:rPr lang="ru-RU" b="1" i="0" dirty="0">
                <a:effectLst/>
                <a:latin typeface="Söhne"/>
              </a:rPr>
              <a:t>Урок 7: Участие пользователя - ключ к успеху.</a:t>
            </a:r>
            <a:endParaRPr lang="ru-RU" b="0" i="0" dirty="0">
              <a:effectLst/>
              <a:latin typeface="Söhne"/>
            </a:endParaRPr>
          </a:p>
          <a:p>
            <a:pPr algn="l"/>
            <a:r>
              <a:rPr lang="ru-RU" b="0" i="1" dirty="0">
                <a:effectLst/>
                <a:latin typeface="Söhne"/>
              </a:rPr>
              <a:t>Комментарий</a:t>
            </a:r>
            <a:r>
              <a:rPr lang="ru-RU" b="0" i="0" dirty="0">
                <a:effectLst/>
                <a:latin typeface="Söhne"/>
              </a:rPr>
              <a:t>: Конечные пользователи часто лучше всего понимают свои потребности и могут предложить ценные идеи и обратную связь для улучшения продукта или процесса.</a:t>
            </a:r>
          </a:p>
          <a:p>
            <a:pPr algn="l"/>
            <a:r>
              <a:rPr lang="ru-RU" b="0" i="1" dirty="0">
                <a:effectLst/>
                <a:latin typeface="Söhne"/>
              </a:rPr>
              <a:t>Пример</a:t>
            </a:r>
            <a:r>
              <a:rPr lang="ru-RU" b="0" i="0" dirty="0">
                <a:effectLst/>
                <a:latin typeface="Söhne"/>
              </a:rPr>
              <a:t>: При разработке нового интерфейса веб-приложения важно вовлекать пользователей, чтобы учесть их предпочтения и потребности в процессе проектирования.</a:t>
            </a:r>
          </a:p>
          <a:p>
            <a:pPr algn="l"/>
            <a:r>
              <a:rPr lang="ru-RU" b="1" i="0" dirty="0">
                <a:effectLst/>
                <a:latin typeface="Söhne"/>
              </a:rPr>
              <a:t>Урок 8: Систематический подход и планирование решают многие проблемы.</a:t>
            </a:r>
            <a:endParaRPr lang="ru-RU" b="0" i="0" dirty="0">
              <a:effectLst/>
              <a:latin typeface="Söhne"/>
            </a:endParaRPr>
          </a:p>
          <a:p>
            <a:pPr algn="l"/>
            <a:r>
              <a:rPr lang="ru-RU" b="0" i="1" dirty="0">
                <a:effectLst/>
                <a:latin typeface="Söhne"/>
              </a:rPr>
              <a:t>Комментарий</a:t>
            </a:r>
            <a:r>
              <a:rPr lang="ru-RU" b="0" i="0" dirty="0">
                <a:effectLst/>
                <a:latin typeface="Söhne"/>
              </a:rPr>
              <a:t>: Хаотичный подход к внедрению ПО может привести к ненужным проблемам и дополнительным затратам. Систематическое планирование и управление проектом помогают избежать хаоса.</a:t>
            </a:r>
          </a:p>
          <a:p>
            <a:pPr algn="l"/>
            <a:r>
              <a:rPr lang="ru-RU" b="0" i="1" dirty="0">
                <a:effectLst/>
                <a:latin typeface="Söhne"/>
              </a:rPr>
              <a:t>Пример</a:t>
            </a:r>
            <a:r>
              <a:rPr lang="ru-RU" b="0" i="0" dirty="0">
                <a:effectLst/>
                <a:latin typeface="Söhne"/>
              </a:rPr>
              <a:t>: В компании, где внедряется новая система управления проектами, разработка четкого плана, определение этапов и контрольный список задач обеспечивают организованное выполнение проекта.</a:t>
            </a:r>
          </a:p>
          <a:p>
            <a:pPr algn="l"/>
            <a:r>
              <a:rPr lang="ru-RU" b="0" i="0" dirty="0">
                <a:effectLst/>
                <a:latin typeface="Söhne"/>
              </a:rPr>
              <a:t>Эти уроки и рекомендации представляют собой ценный набор инструментов для успешного управления проектами и внедрением ПО, помогая избегать распространенных ошибок и достигать поставленных целей.</a:t>
            </a:r>
          </a:p>
          <a:p>
            <a:br>
              <a:rPr lang="ru-RU" dirty="0"/>
            </a:b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55</a:t>
            </a:fld>
            <a:endParaRPr lang="ru-RU"/>
          </a:p>
        </p:txBody>
      </p:sp>
    </p:spTree>
    <p:extLst>
      <p:ext uri="{BB962C8B-B14F-4D97-AF65-F5344CB8AC3E}">
        <p14:creationId xmlns:p14="http://schemas.microsoft.com/office/powerpoint/2010/main" val="84726288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Команда по обеспечению качества в процессе ИТ-проекта играет решающую роль в обеспечении высокого качества программного обеспечения. Их задачи включают в себя следующие ключевые аспекты:</a:t>
            </a:r>
          </a:p>
          <a:p>
            <a:pPr algn="l">
              <a:buFont typeface="+mj-lt"/>
              <a:buAutoNum type="arabicPeriod"/>
            </a:pPr>
            <a:r>
              <a:rPr lang="ru-RU" b="1" i="0" dirty="0">
                <a:solidFill>
                  <a:srgbClr val="D1D5DB"/>
                </a:solidFill>
                <a:effectLst/>
                <a:latin typeface="Söhne"/>
              </a:rPr>
              <a:t>Планирование качества</a:t>
            </a:r>
            <a:r>
              <a:rPr lang="ru-RU" b="0" i="0" dirty="0">
                <a:solidFill>
                  <a:srgbClr val="D1D5DB"/>
                </a:solidFill>
                <a:effectLst/>
                <a:latin typeface="Söhne"/>
              </a:rPr>
              <a:t>: Планирование качества является ключевым этапом в обеспечении высокого качества продукта. Этот план определяет не только критерии приемки, но и подход к контролю качества на всех уровнях проекта. Команда по обеспечению качества должна убедиться, что план качества соответствует целям проекта и учитывает специфические требования клиента.</a:t>
            </a:r>
          </a:p>
          <a:p>
            <a:pPr algn="l">
              <a:buFont typeface="+mj-lt"/>
              <a:buAutoNum type="arabicPeriod"/>
            </a:pPr>
            <a:r>
              <a:rPr lang="ru-RU" b="1" i="0" dirty="0">
                <a:solidFill>
                  <a:srgbClr val="D1D5DB"/>
                </a:solidFill>
                <a:effectLst/>
                <a:latin typeface="Söhne"/>
              </a:rPr>
              <a:t>Тестирование и верификация</a:t>
            </a:r>
            <a:r>
              <a:rPr lang="ru-RU" b="0" i="0" dirty="0">
                <a:solidFill>
                  <a:srgbClr val="D1D5DB"/>
                </a:solidFill>
                <a:effectLst/>
                <a:latin typeface="Söhne"/>
              </a:rPr>
              <a:t>: Тестирование является одним из основных инструментов для проверки качества продукта. Это важно на всех этапах разработки, начиная с юнит-тестирования отдельных компонентов и заканчивая системным интеграционным тестированием. Команда по обеспечению качества работает с разработчиками, чтобы создать эффективные тестовые сценарии и обеспечить полное покрытие функциональности.</a:t>
            </a:r>
          </a:p>
          <a:p>
            <a:pPr algn="l">
              <a:buFont typeface="+mj-lt"/>
              <a:buAutoNum type="arabicPeriod"/>
            </a:pPr>
            <a:r>
              <a:rPr lang="ru-RU" b="1" i="0" dirty="0">
                <a:solidFill>
                  <a:srgbClr val="D1D5DB"/>
                </a:solidFill>
                <a:effectLst/>
                <a:latin typeface="Söhne"/>
              </a:rPr>
              <a:t>Автоматизированное тестирование</a:t>
            </a:r>
            <a:r>
              <a:rPr lang="ru-RU" b="0" i="0" dirty="0">
                <a:solidFill>
                  <a:srgbClr val="D1D5DB"/>
                </a:solidFill>
                <a:effectLst/>
                <a:latin typeface="Söhne"/>
              </a:rPr>
              <a:t>: Автоматизированные тесты позволяют быстро проверять продукт на соответствие требованиям. Они могут выполняться после каждого изменения в коде, что обеспечивает непрерывную проверку качества. Команда по обеспечению качества разрабатывает и поддерживает автоматизированные тесты, что ускоряет процесс и снижает вероятность человеческих ошибок.</a:t>
            </a:r>
          </a:p>
          <a:p>
            <a:pPr algn="l">
              <a:buFont typeface="+mj-lt"/>
              <a:buAutoNum type="arabicPeriod"/>
            </a:pPr>
            <a:r>
              <a:rPr lang="ru-RU" b="1" i="0" dirty="0">
                <a:solidFill>
                  <a:srgbClr val="D1D5DB"/>
                </a:solidFill>
                <a:effectLst/>
                <a:latin typeface="Söhne"/>
              </a:rPr>
              <a:t>Мониторинг и анализ производительности</a:t>
            </a:r>
            <a:r>
              <a:rPr lang="ru-RU" b="0" i="0" dirty="0">
                <a:solidFill>
                  <a:srgbClr val="D1D5DB"/>
                </a:solidFill>
                <a:effectLst/>
                <a:latin typeface="Söhne"/>
              </a:rPr>
              <a:t>: Производительность является важным аспектом качества, особенно для веб-приложений или систем с большой нагрузкой. Команда по обеспечению качества мониторит производительность приложения в реальном времени и в процессе эксплуатации, а также предпринимает меры для улучшения производительности, если необходимо.</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56</a:t>
            </a:fld>
            <a:endParaRPr lang="ru-RU"/>
          </a:p>
        </p:txBody>
      </p:sp>
    </p:spTree>
    <p:extLst>
      <p:ext uri="{BB962C8B-B14F-4D97-AF65-F5344CB8AC3E}">
        <p14:creationId xmlns:p14="http://schemas.microsoft.com/office/powerpoint/2010/main" val="23080351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Обратная связь и отчетность</a:t>
            </a:r>
            <a:r>
              <a:rPr lang="ru-RU" b="0" i="0" dirty="0">
                <a:solidFill>
                  <a:srgbClr val="D1D5DB"/>
                </a:solidFill>
                <a:effectLst/>
                <a:latin typeface="Söhne"/>
              </a:rPr>
              <a:t>: Регулярные отчеты о статусе качества и найденных ошибках являются основой для принятия решений. Команда по обеспечению качества предоставляет обратную связь разработчикам и управляющим проектом о качестве продукта и результатах тестирования. Это помогает в улучшении процессов разработки.</a:t>
            </a:r>
          </a:p>
          <a:p>
            <a:pPr algn="l">
              <a:buFont typeface="+mj-lt"/>
              <a:buAutoNum type="arabicPeriod"/>
            </a:pPr>
            <a:r>
              <a:rPr lang="ru-RU" b="1" i="0" dirty="0">
                <a:solidFill>
                  <a:srgbClr val="D1D5DB"/>
                </a:solidFill>
                <a:effectLst/>
                <a:latin typeface="Söhne"/>
              </a:rPr>
              <a:t>Управление рисками</a:t>
            </a:r>
            <a:r>
              <a:rPr lang="ru-RU" b="0" i="0" dirty="0">
                <a:solidFill>
                  <a:srgbClr val="D1D5DB"/>
                </a:solidFill>
                <a:effectLst/>
                <a:latin typeface="Söhne"/>
              </a:rPr>
              <a:t>: Команда по обеспечению качества активно участвует в управлении рисками, связанными с качеством. Они помогают выявить потенциальные угрозы и разрабатывают стратегии для их управления. Например, если внедрение новой функциональности может повлиять на стабильность системы, команда по обеспечению качества поможет идентифицировать и уменьшить этот риск.</a:t>
            </a:r>
          </a:p>
          <a:p>
            <a:pPr algn="l">
              <a:buFont typeface="+mj-lt"/>
              <a:buAutoNum type="arabicPeriod"/>
            </a:pPr>
            <a:r>
              <a:rPr lang="ru-RU" b="1" i="0" dirty="0">
                <a:solidFill>
                  <a:srgbClr val="D1D5DB"/>
                </a:solidFill>
                <a:effectLst/>
                <a:latin typeface="Söhne"/>
              </a:rPr>
              <a:t>Обучение и развитие</a:t>
            </a:r>
            <a:r>
              <a:rPr lang="ru-RU" b="0" i="0" dirty="0">
                <a:solidFill>
                  <a:srgbClr val="D1D5DB"/>
                </a:solidFill>
                <a:effectLst/>
                <a:latin typeface="Söhne"/>
              </a:rPr>
              <a:t>: В мире информационных технологий постоянно появляются новые методы и технологии. Команда по обеспечению качества должна быть в курсе последних тенденций и обучаться новым методам тестирования и инструментам. Это помогает поддерживать высокий стандарт качества.</a:t>
            </a:r>
          </a:p>
          <a:p>
            <a:pPr algn="l">
              <a:buFont typeface="+mj-lt"/>
              <a:buAutoNum type="arabicPeriod"/>
            </a:pPr>
            <a:r>
              <a:rPr lang="ru-RU" b="1" i="0" dirty="0">
                <a:solidFill>
                  <a:srgbClr val="D1D5DB"/>
                </a:solidFill>
                <a:effectLst/>
                <a:latin typeface="Söhne"/>
              </a:rPr>
              <a:t>Обеспечение стандартов и соответствия</a:t>
            </a:r>
            <a:r>
              <a:rPr lang="ru-RU" b="0" i="0" dirty="0">
                <a:solidFill>
                  <a:srgbClr val="D1D5DB"/>
                </a:solidFill>
                <a:effectLst/>
                <a:latin typeface="Söhne"/>
              </a:rPr>
              <a:t>: Соблюдение стандартов качества и требований отрасли (например, ISO 9001) является важным аспектом обеспечения качества продукта. Команда по обеспечению качества гарантирует, что все процессы соответствуют установленным стандартам, что способствует долгосрочной устойчивости и конкурентоспособности компании.</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57</a:t>
            </a:fld>
            <a:endParaRPr lang="ru-RU"/>
          </a:p>
        </p:txBody>
      </p:sp>
    </p:spTree>
    <p:extLst>
      <p:ext uri="{BB962C8B-B14F-4D97-AF65-F5344CB8AC3E}">
        <p14:creationId xmlns:p14="http://schemas.microsoft.com/office/powerpoint/2010/main" val="173021997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Управление изменениями и конфигурацией (Change </a:t>
            </a:r>
            <a:r>
              <a:rPr lang="ru-RU" b="0" i="0" dirty="0" err="1">
                <a:solidFill>
                  <a:srgbClr val="D1D5DB"/>
                </a:solidFill>
                <a:effectLst/>
                <a:latin typeface="Söhne"/>
              </a:rPr>
              <a:t>and</a:t>
            </a:r>
            <a:r>
              <a:rPr lang="ru-RU" b="0" i="0" dirty="0">
                <a:solidFill>
                  <a:srgbClr val="D1D5DB"/>
                </a:solidFill>
                <a:effectLst/>
                <a:latin typeface="Söhne"/>
              </a:rPr>
              <a:t> Configuration Management) является важным аспектом обеспечения стабильности и надежности проекта в области информационных технологий. Эта практика включает в себя следующие ключевые аспекты:</a:t>
            </a:r>
          </a:p>
          <a:p>
            <a:pPr algn="l">
              <a:buFont typeface="+mj-lt"/>
              <a:buAutoNum type="arabicPeriod"/>
            </a:pPr>
            <a:r>
              <a:rPr lang="ru-RU" b="1" i="0" dirty="0">
                <a:solidFill>
                  <a:srgbClr val="D1D5DB"/>
                </a:solidFill>
                <a:effectLst/>
                <a:latin typeface="Söhne"/>
              </a:rPr>
              <a:t>Идентификация и документация конфигурации</a:t>
            </a:r>
            <a:r>
              <a:rPr lang="ru-RU" b="0" i="0" dirty="0">
                <a:solidFill>
                  <a:srgbClr val="D1D5DB"/>
                </a:solidFill>
                <a:effectLst/>
                <a:latin typeface="Söhne"/>
              </a:rPr>
              <a:t>: Четкое определение и документирование компонентов и конфигурации помогает избежать путаницы и несоответствия между версиями продукта. Например, если вы разрабатываете веб-приложение, вам необходимо подробно описать версии всех используемых библиотек, настроек сервера, а также версии операционной системы, чтобы обеспечить </a:t>
            </a:r>
            <a:r>
              <a:rPr lang="ru-RU" b="0" i="0" dirty="0" err="1">
                <a:solidFill>
                  <a:srgbClr val="D1D5DB"/>
                </a:solidFill>
                <a:effectLst/>
                <a:latin typeface="Söhne"/>
              </a:rPr>
              <a:t>консистентность</a:t>
            </a:r>
            <a:r>
              <a:rPr lang="ru-RU" b="0" i="0" dirty="0">
                <a:solidFill>
                  <a:srgbClr val="D1D5DB"/>
                </a:solidFill>
                <a:effectLst/>
                <a:latin typeface="Söhne"/>
              </a:rPr>
              <a:t>.</a:t>
            </a:r>
          </a:p>
          <a:p>
            <a:pPr algn="l">
              <a:buFont typeface="+mj-lt"/>
              <a:buAutoNum type="arabicPeriod"/>
            </a:pPr>
            <a:r>
              <a:rPr lang="ru-RU" b="1" i="0" dirty="0">
                <a:solidFill>
                  <a:srgbClr val="D1D5DB"/>
                </a:solidFill>
                <a:effectLst/>
                <a:latin typeface="Söhne"/>
              </a:rPr>
              <a:t>Контроль изменений</a:t>
            </a:r>
            <a:r>
              <a:rPr lang="ru-RU" b="0" i="0" dirty="0">
                <a:solidFill>
                  <a:srgbClr val="D1D5DB"/>
                </a:solidFill>
                <a:effectLst/>
                <a:latin typeface="Söhne"/>
              </a:rPr>
              <a:t>: Эффективный процесс управления изменениями гарантирует, что каждое изменение подвергается анализу и оценке перед внедрением. Это помогает избежать непредвиденных последствий. Например, если внесение изменения в код приложения может повлиять на его производительность, этот аспект управления изменениями поможет принять информированное решение.</a:t>
            </a:r>
          </a:p>
          <a:p>
            <a:pPr algn="l">
              <a:buFont typeface="+mj-lt"/>
              <a:buAutoNum type="arabicPeriod"/>
            </a:pPr>
            <a:r>
              <a:rPr lang="ru-RU" b="1" i="0" dirty="0">
                <a:solidFill>
                  <a:srgbClr val="D1D5DB"/>
                </a:solidFill>
                <a:effectLst/>
                <a:latin typeface="Söhne"/>
              </a:rPr>
              <a:t>Версионность и аудит изменений</a:t>
            </a:r>
            <a:r>
              <a:rPr lang="ru-RU" b="0" i="0" dirty="0">
                <a:solidFill>
                  <a:srgbClr val="D1D5DB"/>
                </a:solidFill>
                <a:effectLst/>
                <a:latin typeface="Söhne"/>
              </a:rPr>
              <a:t>: Ведение журнала изменений и аудита помогает восстанавливать предыдущие версии продукта в случае возникновения проблем. Примером может быть ситуация, когда после обновления программы обнаруживается критическая ошибка. Благодаря версионности и журналу изменений вы можете быстро вернуться к предыдущей, рабочей версии приложения.</a:t>
            </a:r>
          </a:p>
          <a:p>
            <a:pPr algn="l">
              <a:buFont typeface="+mj-lt"/>
              <a:buAutoNum type="arabicPeriod"/>
            </a:pPr>
            <a:r>
              <a:rPr lang="ru-RU" b="1" i="0" dirty="0">
                <a:solidFill>
                  <a:srgbClr val="D1D5DB"/>
                </a:solidFill>
                <a:effectLst/>
                <a:latin typeface="Söhne"/>
              </a:rPr>
              <a:t>Управление изменениями в программном обеспечении</a:t>
            </a:r>
            <a:r>
              <a:rPr lang="ru-RU" b="0" i="0" dirty="0">
                <a:solidFill>
                  <a:srgbClr val="D1D5DB"/>
                </a:solidFill>
                <a:effectLst/>
                <a:latin typeface="Söhne"/>
              </a:rPr>
              <a:t>: Это важный аспект для проектов, связанных с разработкой программного обеспечения. Примером может быть внесение изменений в код приложения для исправления уязвимости в безопасности или добавления новых функций. Тщательное тестирование и управление версиями кода помогают предотвратить возникновение ошибок.</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58</a:t>
            </a:fld>
            <a:endParaRPr lang="ru-RU"/>
          </a:p>
        </p:txBody>
      </p:sp>
    </p:spTree>
    <p:extLst>
      <p:ext uri="{BB962C8B-B14F-4D97-AF65-F5344CB8AC3E}">
        <p14:creationId xmlns:p14="http://schemas.microsoft.com/office/powerpoint/2010/main" val="40886986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buFont typeface="+mj-lt"/>
              <a:buAutoNum type="arabicPeriod"/>
            </a:pPr>
            <a:r>
              <a:rPr lang="ru-RU" b="1" i="0" dirty="0">
                <a:solidFill>
                  <a:srgbClr val="D1D5DB"/>
                </a:solidFill>
                <a:effectLst/>
                <a:latin typeface="Söhne"/>
              </a:rPr>
              <a:t>Управление изменениями в инфраструктуре</a:t>
            </a:r>
            <a:r>
              <a:rPr lang="ru-RU" b="0" i="0" dirty="0">
                <a:solidFill>
                  <a:srgbClr val="D1D5DB"/>
                </a:solidFill>
                <a:effectLst/>
                <a:latin typeface="Söhne"/>
              </a:rPr>
              <a:t>: В случае изменений в инфраструктуре, такие как настройки серверов, необходимо минимизировать риски сбоев и конфликтов. Этот аспект поможет вам разработать план изменений, оценить его воздействие и предотвратить возможные проблемы в работе серверов и сети.</a:t>
            </a:r>
          </a:p>
          <a:p>
            <a:pPr algn="l">
              <a:buFont typeface="+mj-lt"/>
              <a:buAutoNum type="arabicPeriod"/>
            </a:pPr>
            <a:r>
              <a:rPr lang="ru-RU" b="1" i="0" dirty="0">
                <a:solidFill>
                  <a:srgbClr val="D1D5DB"/>
                </a:solidFill>
                <a:effectLst/>
                <a:latin typeface="Söhne"/>
              </a:rPr>
              <a:t>Согласование изменений и релизов</a:t>
            </a:r>
            <a:r>
              <a:rPr lang="ru-RU" b="0" i="0" dirty="0">
                <a:solidFill>
                  <a:srgbClr val="D1D5DB"/>
                </a:solidFill>
                <a:effectLst/>
                <a:latin typeface="Söhne"/>
              </a:rPr>
              <a:t>: Прежде чем выпустить новую версию продукта, все изменения должны быть согласованы и протестированы. Например, если вы выпускаете обновление операционной системы, необходимо удостовериться, что все зависимости и изменения внутри системы согласованы и не вызовут непредвиденных ошибок.</a:t>
            </a:r>
          </a:p>
          <a:p>
            <a:pPr algn="l">
              <a:buFont typeface="+mj-lt"/>
              <a:buAutoNum type="arabicPeriod"/>
            </a:pPr>
            <a:r>
              <a:rPr lang="ru-RU" b="1" i="0" dirty="0">
                <a:solidFill>
                  <a:srgbClr val="D1D5DB"/>
                </a:solidFill>
                <a:effectLst/>
                <a:latin typeface="Söhne"/>
              </a:rPr>
              <a:t>Управление рисками</a:t>
            </a:r>
            <a:r>
              <a:rPr lang="ru-RU" b="0" i="0" dirty="0">
                <a:solidFill>
                  <a:srgbClr val="D1D5DB"/>
                </a:solidFill>
                <a:effectLst/>
                <a:latin typeface="Söhne"/>
              </a:rPr>
              <a:t>: Этот аспект помогает идентифицировать потенциальные риски, связанные с изменениями, и разработать планы и стратегии для их управления. Примером может быть риск снижения производительности после внесения изменений в конфигурацию сервера. Управление рисками поможет разработать контрмеры для минимизации последствий.</a:t>
            </a:r>
          </a:p>
          <a:p>
            <a:pPr algn="l">
              <a:buFont typeface="+mj-lt"/>
              <a:buAutoNum type="arabicPeriod"/>
            </a:pPr>
            <a:r>
              <a:rPr lang="ru-RU" b="1" i="0" dirty="0">
                <a:solidFill>
                  <a:srgbClr val="D1D5DB"/>
                </a:solidFill>
                <a:effectLst/>
                <a:latin typeface="Söhne"/>
              </a:rPr>
              <a:t>Документация и отчетность</a:t>
            </a:r>
            <a:r>
              <a:rPr lang="ru-RU" b="0" i="0" dirty="0">
                <a:solidFill>
                  <a:srgbClr val="D1D5DB"/>
                </a:solidFill>
                <a:effectLst/>
                <a:latin typeface="Söhne"/>
              </a:rPr>
              <a:t>: Документирование всех изменений и </a:t>
            </a:r>
            <a:r>
              <a:rPr lang="ru-RU" b="0" i="0" dirty="0" err="1">
                <a:solidFill>
                  <a:srgbClr val="D1D5DB"/>
                </a:solidFill>
                <a:effectLst/>
                <a:latin typeface="Söhne"/>
              </a:rPr>
              <a:t>составляние</a:t>
            </a:r>
            <a:r>
              <a:rPr lang="ru-RU" b="0" i="0" dirty="0">
                <a:solidFill>
                  <a:srgbClr val="D1D5DB"/>
                </a:solidFill>
                <a:effectLst/>
                <a:latin typeface="Söhne"/>
              </a:rPr>
              <a:t> отчетов о статусе и истории изменений обеспечивает прозрачность и анализ произошедших событий. Это полезно при расследовании инцидентов или анализе производительности продукта.</a:t>
            </a:r>
          </a:p>
          <a:p>
            <a:pPr algn="l">
              <a:buFont typeface="+mj-lt"/>
              <a:buAutoNum type="arabicPeriod"/>
            </a:pPr>
            <a:r>
              <a:rPr lang="ru-RU" b="1" i="0" dirty="0">
                <a:solidFill>
                  <a:srgbClr val="D1D5DB"/>
                </a:solidFill>
                <a:effectLst/>
                <a:latin typeface="Söhne"/>
              </a:rPr>
              <a:t>Управление зависимостями</a:t>
            </a:r>
            <a:r>
              <a:rPr lang="ru-RU" b="0" i="0" dirty="0">
                <a:solidFill>
                  <a:srgbClr val="D1D5DB"/>
                </a:solidFill>
                <a:effectLst/>
                <a:latin typeface="Söhne"/>
              </a:rPr>
              <a:t>: Важно учитывать, как изменения влияют на зависимые компоненты и процессы. Например, если изменения в базе данных могут повлиять на работу веб-приложения, управление зависимостями поможет своевременно выявить и решить конфликты.</a:t>
            </a:r>
          </a:p>
          <a:p>
            <a:pPr algn="l"/>
            <a:r>
              <a:rPr lang="ru-RU" b="0" i="0" dirty="0">
                <a:solidFill>
                  <a:srgbClr val="D1D5DB"/>
                </a:solidFill>
                <a:effectLst/>
                <a:latin typeface="Söhne"/>
              </a:rPr>
              <a:t>Общее управление изменениями и конфигурацией помогает обеспечить стабильность, надежность и целостность проекта в области информационных технологий.</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59</a:t>
            </a:fld>
            <a:endParaRPr lang="ru-RU"/>
          </a:p>
        </p:txBody>
      </p:sp>
    </p:spTree>
    <p:extLst>
      <p:ext uri="{BB962C8B-B14F-4D97-AF65-F5344CB8AC3E}">
        <p14:creationId xmlns:p14="http://schemas.microsoft.com/office/powerpoint/2010/main" val="177833393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Процесс постоянного улучшения и обратная связь являются важными компонентами обеспечения качества и эффективности в ИТ-проектах. Вот более подробное описание каждой из этих частей:</a:t>
            </a:r>
          </a:p>
          <a:p>
            <a:pPr algn="l"/>
            <a:r>
              <a:rPr lang="ru-RU" b="1" i="0" dirty="0">
                <a:solidFill>
                  <a:srgbClr val="D1D5DB"/>
                </a:solidFill>
                <a:effectLst/>
                <a:latin typeface="Söhne"/>
              </a:rPr>
              <a:t>Определение целей улучшения</a:t>
            </a:r>
            <a:r>
              <a:rPr lang="ru-RU" b="0" i="0" dirty="0">
                <a:solidFill>
                  <a:srgbClr val="D1D5DB"/>
                </a:solidFill>
                <a:effectLst/>
                <a:latin typeface="Söhne"/>
              </a:rPr>
              <a:t>: Этот шаг крайне важен, поскольку без четко определенных целей улучшения команда может теряться в попытках усовершенствования. Цели должны быть специфичными, измеримыми, достижимыми, релевантными и ограниченными по времени (критерии SMART). К примеру, цель может заключаться в увеличении производительности на 20% в течение следующих шести месяцев.</a:t>
            </a:r>
          </a:p>
          <a:p>
            <a:pPr algn="l"/>
            <a:r>
              <a:rPr lang="ru-RU" b="1" i="0" dirty="0">
                <a:solidFill>
                  <a:srgbClr val="D1D5DB"/>
                </a:solidFill>
                <a:effectLst/>
                <a:latin typeface="Söhne"/>
              </a:rPr>
              <a:t>Измерение текущего состояния</a:t>
            </a:r>
            <a:r>
              <a:rPr lang="ru-RU" b="0" i="0" dirty="0">
                <a:solidFill>
                  <a:srgbClr val="D1D5DB"/>
                </a:solidFill>
                <a:effectLst/>
                <a:latin typeface="Söhne"/>
              </a:rPr>
              <a:t>: Это первый шаг на пути к улучшению. Без измерения текущего состояния команда не сможет определить, где имеются проблемы и где возможно внести улучшения. Измерения могут включать в себя анализ данных о производительности, качестве и других ключевых метриках.</a:t>
            </a:r>
          </a:p>
          <a:p>
            <a:pPr algn="l"/>
            <a:r>
              <a:rPr lang="ru-RU" b="1" i="0" dirty="0">
                <a:solidFill>
                  <a:srgbClr val="D1D5DB"/>
                </a:solidFill>
                <a:effectLst/>
                <a:latin typeface="Söhne"/>
              </a:rPr>
              <a:t>Анализ данных и причин проблем</a:t>
            </a:r>
            <a:r>
              <a:rPr lang="ru-RU" b="0" i="0" dirty="0">
                <a:solidFill>
                  <a:srgbClr val="D1D5DB"/>
                </a:solidFill>
                <a:effectLst/>
                <a:latin typeface="Söhne"/>
              </a:rPr>
              <a:t>: Важно не только определить проблемы, но и понять их корни. Применение методов анализа данных, таких как диаграммы причин и следствий (или </a:t>
            </a:r>
            <a:r>
              <a:rPr lang="ru-RU" b="0" i="0" dirty="0" err="1">
                <a:solidFill>
                  <a:srgbClr val="D1D5DB"/>
                </a:solidFill>
                <a:effectLst/>
                <a:latin typeface="Söhne"/>
              </a:rPr>
              <a:t>Ishikawa</a:t>
            </a:r>
            <a:r>
              <a:rPr lang="ru-RU" b="0" i="0" dirty="0">
                <a:solidFill>
                  <a:srgbClr val="D1D5DB"/>
                </a:solidFill>
                <a:effectLst/>
                <a:latin typeface="Söhne"/>
              </a:rPr>
              <a:t>-диаграммы) и статистический анализ, помогает выявить факторы, влияющие на проблемы. Это позволяет сосредоточить усилия на решении фундаментальных причин, а не только на симптомах.</a:t>
            </a:r>
          </a:p>
          <a:p>
            <a:pPr algn="l"/>
            <a:r>
              <a:rPr lang="ru-RU" b="1" i="0" dirty="0">
                <a:solidFill>
                  <a:srgbClr val="D1D5DB"/>
                </a:solidFill>
                <a:effectLst/>
                <a:latin typeface="Söhne"/>
              </a:rPr>
              <a:t>Внедрение изменений</a:t>
            </a:r>
            <a:r>
              <a:rPr lang="ru-RU" b="0" i="0" dirty="0">
                <a:solidFill>
                  <a:srgbClr val="D1D5DB"/>
                </a:solidFill>
                <a:effectLst/>
                <a:latin typeface="Söhne"/>
              </a:rPr>
              <a:t>: Здесь ключевым моментом является разработка и внедрение конкретных изменений, направленных на достижение определенных целей улучшения. Эти изменения могут включать в себя изменение процессов, технологий, методологий работы и т. д.</a:t>
            </a:r>
          </a:p>
          <a:p>
            <a:pPr algn="l"/>
            <a:r>
              <a:rPr lang="ru-RU" b="1" i="0" dirty="0">
                <a:solidFill>
                  <a:srgbClr val="D1D5DB"/>
                </a:solidFill>
                <a:effectLst/>
                <a:latin typeface="Söhne"/>
              </a:rPr>
              <a:t>Мониторинг и измерение результатов</a:t>
            </a:r>
            <a:r>
              <a:rPr lang="ru-RU" b="0" i="0" dirty="0">
                <a:solidFill>
                  <a:srgbClr val="D1D5DB"/>
                </a:solidFill>
                <a:effectLst/>
                <a:latin typeface="Söhne"/>
              </a:rPr>
              <a:t>: Важно постоянно отслеживать и измерять результаты после внедрения изменений, чтобы убедиться, что они действительно приводят к улучшениям. Эффективность изменений должна оцениваться с помощью конкретных ключевых показателей производительности. Если изменения не приносят ожидаемых результатов, команда должна быть готова внести дополнительные коррекции.</a:t>
            </a:r>
          </a:p>
          <a:p>
            <a:pPr algn="l"/>
            <a:r>
              <a:rPr lang="ru-RU" b="1" i="0" dirty="0">
                <a:solidFill>
                  <a:srgbClr val="D1D5DB"/>
                </a:solidFill>
                <a:effectLst/>
                <a:latin typeface="Söhne"/>
              </a:rPr>
              <a:t>Цикл улучшения</a:t>
            </a:r>
            <a:r>
              <a:rPr lang="ru-RU" b="0" i="0" dirty="0">
                <a:solidFill>
                  <a:srgbClr val="D1D5DB"/>
                </a:solidFill>
                <a:effectLst/>
                <a:latin typeface="Söhne"/>
              </a:rPr>
              <a:t>: Подход к улучшению должен быть непрерывным и итеративным. Каждая итерация цикла улучшения может привести к новым целям и изменениям, и процесс постоянного улучшения продолжает работать в течение всего проекта, обеспечивая долгосрочное совершенствование.</a:t>
            </a:r>
          </a:p>
          <a:p>
            <a:pPr algn="l"/>
            <a:r>
              <a:rPr lang="ru-RU" b="0" i="0" dirty="0">
                <a:solidFill>
                  <a:srgbClr val="D1D5DB"/>
                </a:solidFill>
                <a:effectLst/>
                <a:latin typeface="Söhne"/>
              </a:rPr>
              <a:t>Процесс постоянного улучшения помогает командам улучшить качество своей работы и достичь более высоких результатов в проектах. Это также способствует адаптации к изменяющимся условиям и требованиям проекта.</a:t>
            </a:r>
          </a:p>
          <a:p>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60</a:t>
            </a:fld>
            <a:endParaRPr lang="ru-RU"/>
          </a:p>
        </p:txBody>
      </p:sp>
    </p:spTree>
    <p:extLst>
      <p:ext uri="{BB962C8B-B14F-4D97-AF65-F5344CB8AC3E}">
        <p14:creationId xmlns:p14="http://schemas.microsoft.com/office/powerpoint/2010/main" val="338576940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l"/>
            <a:r>
              <a:rPr lang="ru-RU" b="1" i="0" dirty="0">
                <a:solidFill>
                  <a:srgbClr val="D1D5DB"/>
                </a:solidFill>
                <a:effectLst/>
                <a:latin typeface="Söhne"/>
              </a:rPr>
              <a:t>Уточнение требований</a:t>
            </a:r>
            <a:r>
              <a:rPr lang="ru-RU" b="0" i="0" dirty="0">
                <a:solidFill>
                  <a:srgbClr val="D1D5DB"/>
                </a:solidFill>
                <a:effectLst/>
                <a:latin typeface="Söhne"/>
              </a:rPr>
              <a:t>: Обратная связь играет ключевую роль в уточнении требований проекта. Предложения и замечания заказчика или конечных пользователей могут привести к улучшению понимания их потребностей. Подробная обратная связь может помочь избежать недоразумений и несоответствия ожиданий.</a:t>
            </a:r>
          </a:p>
          <a:p>
            <a:pPr algn="l"/>
            <a:r>
              <a:rPr lang="ru-RU" b="1" i="0" dirty="0">
                <a:solidFill>
                  <a:srgbClr val="D1D5DB"/>
                </a:solidFill>
                <a:effectLst/>
                <a:latin typeface="Söhne"/>
              </a:rPr>
              <a:t>Оценка качества продукта</a:t>
            </a:r>
            <a:r>
              <a:rPr lang="ru-RU" b="0" i="0" dirty="0">
                <a:solidFill>
                  <a:srgbClr val="D1D5DB"/>
                </a:solidFill>
                <a:effectLst/>
                <a:latin typeface="Söhne"/>
              </a:rPr>
              <a:t>: Положительная и негативная обратная связь пользователей о качестве продукта является ценным источником информации. Положительная обратная связь подтверждает, что проект идет в правильном направлении, а негативная помогает выявить дефекты, проблемы с производительностью или функциональностью продукта. Это позволяет команде быстро реагировать и вносить коррективы.</a:t>
            </a:r>
          </a:p>
          <a:p>
            <a:pPr algn="l"/>
            <a:r>
              <a:rPr lang="ru-RU" b="1" i="0" dirty="0">
                <a:solidFill>
                  <a:srgbClr val="D1D5DB"/>
                </a:solidFill>
                <a:effectLst/>
                <a:latin typeface="Söhne"/>
              </a:rPr>
              <a:t>Оценка процессов разработки</a:t>
            </a:r>
            <a:r>
              <a:rPr lang="ru-RU" b="0" i="0" dirty="0">
                <a:solidFill>
                  <a:srgbClr val="D1D5DB"/>
                </a:solidFill>
                <a:effectLst/>
                <a:latin typeface="Söhne"/>
              </a:rPr>
              <a:t>: Команда разработки и тестирования также может получать обратную связь о процессах разработки и тестирования. Это помогает выявить проблемы в методологиях и процессах, которые могут замедлять разработку. Улучшение процессов в ответ на обратную связь может повысить эффективность и качество проекта.</a:t>
            </a:r>
          </a:p>
          <a:p>
            <a:pPr algn="l"/>
            <a:r>
              <a:rPr lang="ru-RU" b="1" i="0" dirty="0">
                <a:solidFill>
                  <a:srgbClr val="D1D5DB"/>
                </a:solidFill>
                <a:effectLst/>
                <a:latin typeface="Söhne"/>
              </a:rPr>
              <a:t>Управление ожиданиями</a:t>
            </a:r>
            <a:r>
              <a:rPr lang="ru-RU" b="0" i="0" dirty="0">
                <a:solidFill>
                  <a:srgbClr val="D1D5DB"/>
                </a:solidFill>
                <a:effectLst/>
                <a:latin typeface="Söhne"/>
              </a:rPr>
              <a:t>: Обратная связь может использоваться для управления ожиданиями заказчика и других заинтересованных сторон. Она помогает предоставить им актуальную информацию о статусе проекта, рисках и изменениях. Это способствует прозрачности и доверию между командой проекта и заказчиком.</a:t>
            </a:r>
          </a:p>
          <a:p>
            <a:pPr algn="l"/>
            <a:r>
              <a:rPr lang="ru-RU" b="0" i="0" dirty="0">
                <a:solidFill>
                  <a:srgbClr val="D1D5DB"/>
                </a:solidFill>
                <a:effectLst/>
                <a:latin typeface="Söhne"/>
              </a:rPr>
              <a:t>В итоге, обратная связь является важным инструментом для улучшения качества проектов, обеспечения соответствия требованиям заказчика и удовлетворения потребностей конечных пользователей. Она также способствует адаптации к изменяющимся условиям и требованиям в течение проекта.</a:t>
            </a:r>
          </a:p>
          <a:p>
            <a:r>
              <a:rPr lang="ru-RU" b="0" i="0" dirty="0">
                <a:solidFill>
                  <a:srgbClr val="D1D5DB"/>
                </a:solidFill>
                <a:effectLst/>
                <a:latin typeface="Söhne"/>
              </a:rPr>
              <a:t>Обратная связь должна быть конструктивной и учтена в процессе постоянного улучшения. Таким образом, проект может адаптироваться к изменяющимся требованиям и удовлетворять ожиданиям заинтересованных сторон.</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61</a:t>
            </a:fld>
            <a:endParaRPr lang="ru-RU"/>
          </a:p>
        </p:txBody>
      </p:sp>
    </p:spTree>
    <p:extLst>
      <p:ext uri="{BB962C8B-B14F-4D97-AF65-F5344CB8AC3E}">
        <p14:creationId xmlns:p14="http://schemas.microsoft.com/office/powerpoint/2010/main" val="293014574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В заключении лекции о роли анализа рисков и обеспечения качества в ИТ-проектах, следует подчеркнуть несколько ключевых моментов:</a:t>
            </a:r>
          </a:p>
          <a:p>
            <a:pPr algn="l">
              <a:buFont typeface="+mj-lt"/>
              <a:buAutoNum type="arabicPeriod"/>
            </a:pPr>
            <a:r>
              <a:rPr lang="ru-RU" b="1" i="0" dirty="0">
                <a:solidFill>
                  <a:srgbClr val="D1D5DB"/>
                </a:solidFill>
                <a:effectLst/>
                <a:latin typeface="Söhne"/>
              </a:rPr>
              <a:t>Важность анализа рисков</a:t>
            </a:r>
            <a:r>
              <a:rPr lang="ru-RU" b="0" i="0" dirty="0">
                <a:solidFill>
                  <a:srgbClr val="D1D5DB"/>
                </a:solidFill>
                <a:effectLst/>
                <a:latin typeface="Söhne"/>
              </a:rPr>
              <a:t>: Анализ рисков является фундаментальной частью управления проектами, особенно в сфере информационных технологий. Этот процесс позволяет команде и заинтересованным сторонам определить потенциальные угрозы и возможности, которые могут повлиять на проект. Это важно не только для предотвращения проблем, но и для разработки планов по управлению рисками и смягчению их последствий. Анализ рисков также помогает планировать ресурсы и бюджет проекта более точно. Итак, он является ключевым инструментом для обеспечения успешного завершения проектов, предотвращения бюджетных перерасходов и улучшения управления рисками.</a:t>
            </a:r>
          </a:p>
          <a:p>
            <a:pPr algn="l">
              <a:buFont typeface="+mj-lt"/>
              <a:buAutoNum type="arabicPeriod"/>
            </a:pPr>
            <a:r>
              <a:rPr lang="ru-RU" b="1" i="0" dirty="0">
                <a:solidFill>
                  <a:srgbClr val="D1D5DB"/>
                </a:solidFill>
                <a:effectLst/>
                <a:latin typeface="Söhne"/>
              </a:rPr>
              <a:t>Роль команды по обеспечению качества</a:t>
            </a:r>
            <a:r>
              <a:rPr lang="ru-RU" b="0" i="0" dirty="0">
                <a:solidFill>
                  <a:srgbClr val="D1D5DB"/>
                </a:solidFill>
                <a:effectLst/>
                <a:latin typeface="Söhne"/>
              </a:rPr>
              <a:t>: Команда по обеспечению качества играет важнейшую роль в достижении высокого качества продукта. Ее функции включают в себя планирование, тестирование и улучшение процессов разработки. Без эффективной команды по обеспечению качества проект может столкнуться с серьезными проблемами, такими как дефекты в продукте, несоответствие требованиям и недовольство конечных пользователей. Она помогает удостовериться, что продукт соответствует установленным стандартам и ожиданиям клиентов, что, в свою очередь, способствует успеху проекта.</a:t>
            </a:r>
          </a:p>
          <a:p>
            <a:pPr algn="l">
              <a:buFont typeface="+mj-lt"/>
              <a:buAutoNum type="arabicPeriod"/>
            </a:pPr>
            <a:r>
              <a:rPr lang="ru-RU" b="1" i="0" dirty="0">
                <a:solidFill>
                  <a:srgbClr val="D1D5DB"/>
                </a:solidFill>
                <a:effectLst/>
                <a:latin typeface="Söhne"/>
              </a:rPr>
              <a:t>Управление изменениями и конфигурацией</a:t>
            </a:r>
            <a:r>
              <a:rPr lang="ru-RU" b="0" i="0" dirty="0">
                <a:solidFill>
                  <a:srgbClr val="D1D5DB"/>
                </a:solidFill>
                <a:effectLst/>
                <a:latin typeface="Söhne"/>
              </a:rPr>
              <a:t>: Эффективное управление изменениями и конфигурацией является фундаментом для обеспечения стабильности и надежности проекта. Без системы управления изменениями, проект может столкнуться с хаосом, дублированием усилий и конфликтами в команде. Идентификация и документация конфигурации, контроль изменений, управление версиями и аудит изменений позволяют проектной команде эффективно управлять изменениями в продукте и инфраструктуре. Это создает структуру и порядок, что критически важно для большинства ИТ-проектов.</a:t>
            </a:r>
          </a:p>
          <a:p>
            <a:pPr algn="l">
              <a:buFont typeface="+mj-lt"/>
              <a:buAutoNum type="arabicPeriod"/>
            </a:pPr>
            <a:r>
              <a:rPr lang="ru-RU" b="1" i="0" dirty="0">
                <a:solidFill>
                  <a:srgbClr val="D1D5DB"/>
                </a:solidFill>
                <a:effectLst/>
                <a:latin typeface="Söhne"/>
              </a:rPr>
              <a:t>Постоянное улучшение и обратная связь</a:t>
            </a:r>
            <a:r>
              <a:rPr lang="ru-RU" b="0" i="0" dirty="0">
                <a:solidFill>
                  <a:srgbClr val="D1D5DB"/>
                </a:solidFill>
                <a:effectLst/>
                <a:latin typeface="Söhne"/>
              </a:rPr>
              <a:t>: Принципы постоянного улучшения (</a:t>
            </a:r>
            <a:r>
              <a:rPr lang="ru-RU" b="0" i="0" dirty="0" err="1">
                <a:solidFill>
                  <a:srgbClr val="D1D5DB"/>
                </a:solidFill>
                <a:effectLst/>
                <a:latin typeface="Söhne"/>
              </a:rPr>
              <a:t>Kaizen</a:t>
            </a:r>
            <a:r>
              <a:rPr lang="ru-RU" b="0" i="0" dirty="0">
                <a:solidFill>
                  <a:srgbClr val="D1D5DB"/>
                </a:solidFill>
                <a:effectLst/>
                <a:latin typeface="Söhne"/>
              </a:rPr>
              <a:t>) и обратной связи способствуют развитию гибких и адаптивных команд и процессов. В сфере ИТ, где технологии и требования постоянно меняются, способность к постоянному совершенствованию необходима. Обратная связь от клиентов и участников проекта помогает выявлять проблемы и предостерегает от них, а также указывает на возможности для улучшения. Процесс постоянного улучшения обеспечивает систематическое развитие и рост проектной команды, что способствует достижению поставленных целей и удовлетворению клиентов.</a:t>
            </a:r>
          </a:p>
          <a:p>
            <a:r>
              <a:rPr lang="ru-RU" b="0" i="0" dirty="0">
                <a:solidFill>
                  <a:srgbClr val="D1D5DB"/>
                </a:solidFill>
                <a:effectLst/>
                <a:latin typeface="Söhne"/>
              </a:rPr>
              <a:t>В целом, анализ рисков и обеспечение качества - это непременные элементы успешного внедрения программного обеспечения. Подход, ориентированный на управление рисками и обеспечение качества, помогает предотвратить проблемы на ранних стадиях проекта, снизить неопределенность и повысить уровень уверенности в достижении поставленных целей. Это создает основу для успешных и эффективных ИТ-проектов, что важно как для бизнеса, так и для конечных пользователей.</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62</a:t>
            </a:fld>
            <a:endParaRPr lang="ru-RU"/>
          </a:p>
        </p:txBody>
      </p:sp>
    </p:spTree>
    <p:extLst>
      <p:ext uri="{BB962C8B-B14F-4D97-AF65-F5344CB8AC3E}">
        <p14:creationId xmlns:p14="http://schemas.microsoft.com/office/powerpoint/2010/main" val="339381374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b="0" i="0" dirty="0">
                <a:solidFill>
                  <a:srgbClr val="D1D5DB"/>
                </a:solidFill>
                <a:effectLst/>
                <a:latin typeface="Söhne"/>
              </a:rPr>
              <a:t>Анализ рисков и обеспечение качества являются неотъемлемой частью успешного внедрения информационных технологий и ИТ-проектов. Их роль можно подчеркнуть следующим образом:</a:t>
            </a:r>
          </a:p>
          <a:p>
            <a:pPr algn="l">
              <a:buFont typeface="+mj-lt"/>
              <a:buAutoNum type="arabicPeriod"/>
            </a:pPr>
            <a:r>
              <a:rPr lang="ru-RU" b="1" i="0" dirty="0">
                <a:solidFill>
                  <a:srgbClr val="D1D5DB"/>
                </a:solidFill>
                <a:effectLst/>
                <a:latin typeface="Söhne"/>
              </a:rPr>
              <a:t>Повышение вероятности успеха проекта:</a:t>
            </a:r>
            <a:r>
              <a:rPr lang="ru-RU" b="0" i="0" dirty="0">
                <a:solidFill>
                  <a:srgbClr val="D1D5DB"/>
                </a:solidFill>
                <a:effectLst/>
                <a:latin typeface="Söhne"/>
              </a:rPr>
              <a:t> Анализ рисков, как вы правильно отметили, помогает команде принимать информированные решения и разрабатывать стратегии для уменьшения воздействия потенциальных угроз. Это существенно снижает вероятность неудач и увеличивает шансы на успешное завершение проекта.</a:t>
            </a:r>
          </a:p>
          <a:p>
            <a:pPr algn="l">
              <a:buFont typeface="+mj-lt"/>
              <a:buAutoNum type="arabicPeriod"/>
            </a:pPr>
            <a:r>
              <a:rPr lang="ru-RU" b="1" i="0" dirty="0">
                <a:solidFill>
                  <a:srgbClr val="D1D5DB"/>
                </a:solidFill>
                <a:effectLst/>
                <a:latin typeface="Söhne"/>
              </a:rPr>
              <a:t>Соблюдение бюджета и сроков:</a:t>
            </a:r>
            <a:r>
              <a:rPr lang="ru-RU" b="0" i="0" dirty="0">
                <a:solidFill>
                  <a:srgbClr val="D1D5DB"/>
                </a:solidFill>
                <a:effectLst/>
                <a:latin typeface="Söhne"/>
              </a:rPr>
              <a:t> Один из наиболее распространенных факторов, влияющих на неудачу проектов, - это превышение бюджета и задержки в сроках. Эффективный анализ рисков и управление ими позволяют предотвратить дополнительные расходы и уберечь от потерь времени.</a:t>
            </a:r>
          </a:p>
          <a:p>
            <a:pPr algn="l">
              <a:buFont typeface="+mj-lt"/>
              <a:buAutoNum type="arabicPeriod"/>
            </a:pPr>
            <a:r>
              <a:rPr lang="ru-RU" b="1" i="0" dirty="0">
                <a:solidFill>
                  <a:srgbClr val="D1D5DB"/>
                </a:solidFill>
                <a:effectLst/>
                <a:latin typeface="Söhne"/>
              </a:rPr>
              <a:t>Удовлетворение клиентов:</a:t>
            </a:r>
            <a:r>
              <a:rPr lang="ru-RU" b="0" i="0" dirty="0">
                <a:solidFill>
                  <a:srgbClr val="D1D5DB"/>
                </a:solidFill>
                <a:effectLst/>
                <a:latin typeface="Söhne"/>
              </a:rPr>
              <a:t> Клиенты играют важную роль в успехе проекта. Понимание и удовлетворение их потребностей и ожиданий, основанные на качественной продукции, способствует долгосрочным отношениям, рекомендациям и лояльности, что может быть бесценно в конкурентной среде.</a:t>
            </a:r>
          </a:p>
          <a:p>
            <a:pPr algn="l">
              <a:buFont typeface="+mj-lt"/>
              <a:buAutoNum type="arabicPeriod"/>
            </a:pPr>
            <a:r>
              <a:rPr lang="ru-RU" b="1" i="0" dirty="0">
                <a:solidFill>
                  <a:srgbClr val="D1D5DB"/>
                </a:solidFill>
                <a:effectLst/>
                <a:latin typeface="Söhne"/>
              </a:rPr>
              <a:t>Повышение производительности и эффективности:</a:t>
            </a:r>
            <a:r>
              <a:rPr lang="ru-RU" b="0" i="0" dirty="0">
                <a:solidFill>
                  <a:srgbClr val="D1D5DB"/>
                </a:solidFill>
                <a:effectLst/>
                <a:latin typeface="Söhne"/>
              </a:rPr>
              <a:t> Управление качеством и рисками также важно с точки зрения внутренней производительности команды. Оптимизация процессов и улучшение качества продукта приводят к экономии времени и ресурсов, которые можно перераспределить на более важные задачи.</a:t>
            </a:r>
          </a:p>
          <a:p>
            <a:pPr algn="l">
              <a:buFont typeface="+mj-lt"/>
              <a:buAutoNum type="arabicPeriod"/>
            </a:pPr>
            <a:r>
              <a:rPr lang="ru-RU" b="1" i="0" dirty="0">
                <a:solidFill>
                  <a:srgbClr val="D1D5DB"/>
                </a:solidFill>
                <a:effectLst/>
                <a:latin typeface="Söhne"/>
              </a:rPr>
              <a:t>Улучшение репутации и доверия:</a:t>
            </a:r>
            <a:r>
              <a:rPr lang="ru-RU" b="0" i="0" dirty="0">
                <a:solidFill>
                  <a:srgbClr val="D1D5DB"/>
                </a:solidFill>
                <a:effectLst/>
                <a:latin typeface="Söhne"/>
              </a:rPr>
              <a:t> Репутация компании играет ключевую роль в привлечении новых клиентов и возможностей для роста. Эффективное управление рисками и высокий стандарт качества помогают создать доверие как среди клиентов, так и среди партнеров, что может открыть новые горизонты для развития бизнеса.</a:t>
            </a:r>
          </a:p>
          <a:p>
            <a:r>
              <a:rPr lang="ru-RU" b="0" i="0" dirty="0">
                <a:solidFill>
                  <a:srgbClr val="D1D5DB"/>
                </a:solidFill>
                <a:effectLst/>
                <a:latin typeface="Söhne"/>
              </a:rPr>
              <a:t>В заключение, анализ рисков и управление качеством являются фундаментальными аспектами ИТ-проектов. Они не только помогают избегать проблем, но и создают условия для успешного завершения проекта, удовлетворенности клиентов и развития бизнеса. Эти аспекты следует рассматривать как неотъемлемую часть стратегии внедрения информационных технологий, а не как дополнительные задачи.</a:t>
            </a:r>
            <a:endParaRPr lang="ru-RU" dirty="0"/>
          </a:p>
        </p:txBody>
      </p:sp>
      <p:sp>
        <p:nvSpPr>
          <p:cNvPr id="4" name="Номер слайда 3"/>
          <p:cNvSpPr>
            <a:spLocks noGrp="1"/>
          </p:cNvSpPr>
          <p:nvPr>
            <p:ph type="sldNum" sz="quarter" idx="5"/>
          </p:nvPr>
        </p:nvSpPr>
        <p:spPr/>
        <p:txBody>
          <a:bodyPr/>
          <a:lstStyle/>
          <a:p>
            <a:fld id="{2CBF3F5E-A5EC-47C0-97EE-32D18898A4F9}" type="slidenum">
              <a:rPr lang="ru-RU" smtClean="0"/>
              <a:t>63</a:t>
            </a:fld>
            <a:endParaRPr lang="ru-RU"/>
          </a:p>
        </p:txBody>
      </p:sp>
    </p:spTree>
    <p:extLst>
      <p:ext uri="{BB962C8B-B14F-4D97-AF65-F5344CB8AC3E}">
        <p14:creationId xmlns:p14="http://schemas.microsoft.com/office/powerpoint/2010/main" val="28269233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ru-RU"/>
              <a:t>Образец заголовка</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0AE44BEB-75A2-4C7F-817C-866443F25335}" type="datetimeFigureOut">
              <a:rPr lang="ru-RU" smtClean="0"/>
              <a:t>27.10.2023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56587-33B2-40F7-B472-15B4E33BFE93}"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1446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AE44BEB-75A2-4C7F-817C-866443F25335}" type="datetimeFigureOut">
              <a:rPr lang="ru-RU" smtClean="0"/>
              <a:t>27.10.2023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233068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ru-RU"/>
              <a:t>Образец заголовка</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0AE44BEB-75A2-4C7F-817C-866443F25335}" type="datetimeFigureOut">
              <a:rPr lang="ru-RU" smtClean="0"/>
              <a:t>27.10.2023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56587-33B2-40F7-B472-15B4E33BFE93}" type="slidenum">
              <a:rPr lang="ru-RU" smtClean="0"/>
              <a:t>‹#›</a:t>
            </a:fld>
            <a:endParaRPr lang="ru-RU"/>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6177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0AE44BEB-75A2-4C7F-817C-866443F25335}" type="datetimeFigureOut">
              <a:rPr lang="ru-RU" smtClean="0"/>
              <a:t>27.10.2023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34294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09728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217920" y="2582334"/>
            <a:ext cx="4937760" cy="33782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0AE44BEB-75A2-4C7F-817C-866443F25335}" type="datetimeFigureOut">
              <a:rPr lang="ru-RU" smtClean="0"/>
              <a:t>27.10.2023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1392711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0AE44BEB-75A2-4C7F-817C-866443F25335}" type="datetimeFigureOut">
              <a:rPr lang="ru-RU" smtClean="0"/>
              <a:t>27.10.2023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23292656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AE44BEB-75A2-4C7F-817C-866443F25335}" type="datetimeFigureOut">
              <a:rPr lang="ru-RU" smtClean="0"/>
              <a:t>27.10.2023</a:t>
            </a:fld>
            <a:endParaRPr lang="ru-RU"/>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ru-RU"/>
          </a:p>
        </p:txBody>
      </p:sp>
      <p:sp>
        <p:nvSpPr>
          <p:cNvPr id="9" name="Slide Number Placeholder 8"/>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511802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ru-RU"/>
              <a:t>Образец заголовка</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0AE44BEB-75A2-4C7F-817C-866443F25335}" type="datetimeFigureOut">
              <a:rPr lang="ru-RU" smtClean="0"/>
              <a:t>27.10.2023</a:t>
            </a:fld>
            <a:endParaRPr lang="ru-RU"/>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ru-RU"/>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A156587-33B2-40F7-B472-15B4E33BFE93}" type="slidenum">
              <a:rPr lang="ru-RU" smtClean="0"/>
              <a:t>‹#›</a:t>
            </a:fld>
            <a:endParaRPr lang="ru-RU"/>
          </a:p>
        </p:txBody>
      </p:sp>
    </p:spTree>
    <p:extLst>
      <p:ext uri="{BB962C8B-B14F-4D97-AF65-F5344CB8AC3E}">
        <p14:creationId xmlns:p14="http://schemas.microsoft.com/office/powerpoint/2010/main" val="2668500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ru-RU"/>
              <a:t>Образец заголовка</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0AE44BEB-75A2-4C7F-817C-866443F25335}" type="datetimeFigureOut">
              <a:rPr lang="ru-RU" smtClean="0"/>
              <a:t>27.10.2023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421600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AE44BEB-75A2-4C7F-817C-866443F25335}" type="datetimeFigureOut">
              <a:rPr lang="ru-RU" smtClean="0"/>
              <a:t>27.10.2023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3628080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0AE44BEB-75A2-4C7F-817C-866443F25335}" type="datetimeFigureOut">
              <a:rPr lang="ru-RU" smtClean="0"/>
              <a:t>27.10.2023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AA156587-33B2-40F7-B472-15B4E33BFE93}" type="slidenum">
              <a:rPr lang="ru-RU" smtClean="0"/>
              <a:t>‹#›</a:t>
            </a:fld>
            <a:endParaRPr lang="ru-RU"/>
          </a:p>
        </p:txBody>
      </p:sp>
    </p:spTree>
    <p:extLst>
      <p:ext uri="{BB962C8B-B14F-4D97-AF65-F5344CB8AC3E}">
        <p14:creationId xmlns:p14="http://schemas.microsoft.com/office/powerpoint/2010/main" val="2602541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ru-RU"/>
              <a:t>Образец заголовка</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0AE44BEB-75A2-4C7F-817C-866443F25335}" type="datetimeFigureOut">
              <a:rPr lang="ru-RU" smtClean="0"/>
              <a:t>27.10.2023</a:t>
            </a:fld>
            <a:endParaRPr lang="ru-RU"/>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ru-RU"/>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AA156587-33B2-40F7-B472-15B4E33BFE93}" type="slidenum">
              <a:rPr lang="ru-RU" smtClean="0"/>
              <a:t>‹#›</a:t>
            </a:fld>
            <a:endParaRPr lang="ru-RU"/>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9416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31D017D-64C8-4E42-A0E8-97D7BF8EB9B0}"/>
              </a:ext>
            </a:extLst>
          </p:cNvPr>
          <p:cNvSpPr>
            <a:spLocks noGrp="1"/>
          </p:cNvSpPr>
          <p:nvPr>
            <p:ph type="ctrTitle"/>
          </p:nvPr>
        </p:nvSpPr>
        <p:spPr/>
        <p:txBody>
          <a:bodyPr>
            <a:noAutofit/>
          </a:bodyPr>
          <a:lstStyle/>
          <a:p>
            <a:r>
              <a:rPr lang="ru-RU" sz="6000" dirty="0"/>
              <a:t>Анализ рисков и характеристик качества программного обеспечения при внедрении</a:t>
            </a:r>
          </a:p>
        </p:txBody>
      </p:sp>
      <p:sp>
        <p:nvSpPr>
          <p:cNvPr id="3" name="Подзаголовок 2">
            <a:extLst>
              <a:ext uri="{FF2B5EF4-FFF2-40B4-BE49-F238E27FC236}">
                <a16:creationId xmlns:a16="http://schemas.microsoft.com/office/drawing/2014/main" id="{5514E9EA-9444-40AC-817E-0AA572068E0F}"/>
              </a:ext>
            </a:extLst>
          </p:cNvPr>
          <p:cNvSpPr>
            <a:spLocks noGrp="1"/>
          </p:cNvSpPr>
          <p:nvPr>
            <p:ph type="subTitle" idx="1"/>
          </p:nvPr>
        </p:nvSpPr>
        <p:spPr/>
        <p:txBody>
          <a:bodyPr/>
          <a:lstStyle/>
          <a:p>
            <a:r>
              <a:rPr lang="ru-RU" dirty="0"/>
              <a:t>Курочкин Андрей Владимирович </a:t>
            </a:r>
          </a:p>
        </p:txBody>
      </p:sp>
    </p:spTree>
    <p:extLst>
      <p:ext uri="{BB962C8B-B14F-4D97-AF65-F5344CB8AC3E}">
        <p14:creationId xmlns:p14="http://schemas.microsoft.com/office/powerpoint/2010/main" val="685607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B8830F-FFB0-4146-ABFA-7F4B1F9AE7C5}"/>
              </a:ext>
            </a:extLst>
          </p:cNvPr>
          <p:cNvSpPr>
            <a:spLocks noGrp="1"/>
          </p:cNvSpPr>
          <p:nvPr>
            <p:ph type="title"/>
          </p:nvPr>
        </p:nvSpPr>
        <p:spPr/>
        <p:txBody>
          <a:bodyPr/>
          <a:lstStyle/>
          <a:p>
            <a:r>
              <a:rPr lang="ru-RU" dirty="0"/>
              <a:t>Качества программного обеспечения </a:t>
            </a:r>
          </a:p>
        </p:txBody>
      </p:sp>
      <p:sp>
        <p:nvSpPr>
          <p:cNvPr id="3" name="Объект 2">
            <a:extLst>
              <a:ext uri="{FF2B5EF4-FFF2-40B4-BE49-F238E27FC236}">
                <a16:creationId xmlns:a16="http://schemas.microsoft.com/office/drawing/2014/main" id="{4CE45295-ABD0-4AD2-88EE-E5736BCBF3F2}"/>
              </a:ext>
            </a:extLst>
          </p:cNvPr>
          <p:cNvSpPr>
            <a:spLocks noGrp="1"/>
          </p:cNvSpPr>
          <p:nvPr>
            <p:ph idx="1"/>
          </p:nvPr>
        </p:nvSpPr>
        <p:spPr/>
        <p:txBody>
          <a:bodyPr/>
          <a:lstStyle/>
          <a:p>
            <a:pPr algn="l"/>
            <a:r>
              <a:rPr lang="ru-RU" b="1" dirty="0"/>
              <a:t>Качество программного обеспечения (ПО) </a:t>
            </a:r>
            <a:r>
              <a:rPr lang="ru-RU" dirty="0"/>
              <a:t>- это мера, определяющая степень соответствия программы ожиданиям пользователей и требованиям, установленным для данного ПО. Качество ПО характеризуется несколькими ключевыми атрибутами, включая надежность, производительность, безопасность и </a:t>
            </a:r>
            <a:r>
              <a:rPr lang="ru-RU" dirty="0" err="1"/>
              <a:t>поддерживаемость</a:t>
            </a:r>
            <a:r>
              <a:rPr lang="ru-RU" dirty="0"/>
              <a:t>. Оценка и обеспечение качества ПО имеют решающее значение для успешной разработки, внедрения и эксплуатации информационных систем и приложений.</a:t>
            </a:r>
          </a:p>
          <a:p>
            <a:pPr algn="l"/>
            <a:r>
              <a:rPr lang="ru-RU" dirty="0"/>
              <a:t>Для разработчиков и организаций важно стремиться к максимизации качества ПО, чтобы обеспечить удовлетворение потребностей пользователей, снизить риски, связанные с сбоями и уязвимостями, и повысить эффективность бизнес-процессов. Разработка ПО высокого качества требует систематического подхода, тестирования и непрерывного улучшения, чтобы достичь оптимальных результатов и повысить конкурентоспособность.</a:t>
            </a:r>
          </a:p>
          <a:p>
            <a:endParaRPr lang="ru-RU" dirty="0"/>
          </a:p>
        </p:txBody>
      </p:sp>
    </p:spTree>
    <p:extLst>
      <p:ext uri="{BB962C8B-B14F-4D97-AF65-F5344CB8AC3E}">
        <p14:creationId xmlns:p14="http://schemas.microsoft.com/office/powerpoint/2010/main" val="282184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970741-43E3-4E90-9F88-093DE0BCDBC0}"/>
              </a:ext>
            </a:extLst>
          </p:cNvPr>
          <p:cNvSpPr>
            <a:spLocks noGrp="1"/>
          </p:cNvSpPr>
          <p:nvPr>
            <p:ph type="title"/>
          </p:nvPr>
        </p:nvSpPr>
        <p:spPr/>
        <p:txBody>
          <a:bodyPr/>
          <a:lstStyle/>
          <a:p>
            <a:r>
              <a:rPr lang="ru-RU" dirty="0"/>
              <a:t>Основные характеристики качества</a:t>
            </a:r>
          </a:p>
        </p:txBody>
      </p:sp>
      <p:sp>
        <p:nvSpPr>
          <p:cNvPr id="3" name="Объект 2">
            <a:extLst>
              <a:ext uri="{FF2B5EF4-FFF2-40B4-BE49-F238E27FC236}">
                <a16:creationId xmlns:a16="http://schemas.microsoft.com/office/drawing/2014/main" id="{202369C4-822F-4971-ABC5-16B410752C26}"/>
              </a:ext>
            </a:extLst>
          </p:cNvPr>
          <p:cNvSpPr>
            <a:spLocks noGrp="1"/>
          </p:cNvSpPr>
          <p:nvPr>
            <p:ph idx="1"/>
          </p:nvPr>
        </p:nvSpPr>
        <p:spPr>
          <a:xfrm>
            <a:off x="1097280" y="1845733"/>
            <a:ext cx="10058400" cy="4476689"/>
          </a:xfrm>
        </p:spPr>
        <p:txBody>
          <a:bodyPr>
            <a:normAutofit fontScale="70000" lnSpcReduction="20000"/>
          </a:bodyPr>
          <a:lstStyle/>
          <a:p>
            <a:pPr algn="l">
              <a:buFont typeface="+mj-lt"/>
              <a:buAutoNum type="arabicPeriod"/>
            </a:pPr>
            <a:r>
              <a:rPr lang="ru-RU" dirty="0"/>
              <a:t>Надежность:</a:t>
            </a:r>
          </a:p>
          <a:p>
            <a:pPr marL="742950" lvl="1" indent="-285750" algn="l">
              <a:buFont typeface="+mj-lt"/>
              <a:buAutoNum type="arabicPeriod"/>
            </a:pPr>
            <a:r>
              <a:rPr lang="ru-RU" sz="2000" dirty="0"/>
              <a:t>Надежность ПО означает, что оно должно выполнять свои функции без сбоев и ошибок. Пользователи ожидают, что ПО будет стабильным и надежным.</a:t>
            </a:r>
          </a:p>
          <a:p>
            <a:pPr marL="742950" lvl="1" indent="-285750" algn="l">
              <a:buFont typeface="+mj-lt"/>
              <a:buAutoNum type="arabicPeriod"/>
            </a:pPr>
            <a:r>
              <a:rPr lang="ru-RU" sz="2000" dirty="0"/>
              <a:t>Ошибки и сбои в работе ПО могут привести к потере данных, времени и даже нанести ущерб бизнесу. Надежность является критическим атрибутом.</a:t>
            </a:r>
          </a:p>
          <a:p>
            <a:pPr algn="l">
              <a:buFont typeface="+mj-lt"/>
              <a:buAutoNum type="arabicPeriod"/>
            </a:pPr>
            <a:r>
              <a:rPr lang="ru-RU" dirty="0"/>
              <a:t>Производительность:</a:t>
            </a:r>
          </a:p>
          <a:p>
            <a:pPr marL="742950" lvl="1" indent="-285750" algn="l">
              <a:buFont typeface="+mj-lt"/>
              <a:buAutoNum type="arabicPeriod"/>
            </a:pPr>
            <a:r>
              <a:rPr lang="ru-RU" sz="2000" dirty="0"/>
              <a:t>Производительность ПО определяет скорость и эффективность его работы. Пользователи хотят, чтобы операции выполнялись быстро и без заметных задержек.</a:t>
            </a:r>
          </a:p>
          <a:p>
            <a:pPr marL="742950" lvl="1" indent="-285750" algn="l">
              <a:buFont typeface="+mj-lt"/>
              <a:buAutoNum type="arabicPeriod"/>
            </a:pPr>
            <a:r>
              <a:rPr lang="ru-RU" sz="2000" dirty="0"/>
              <a:t>Производительность имеет значение для систем, обрабатывающих большие объемы данных или подверженных высоким нагрузкам.</a:t>
            </a:r>
          </a:p>
          <a:p>
            <a:pPr algn="l">
              <a:buFont typeface="+mj-lt"/>
              <a:buAutoNum type="arabicPeriod"/>
            </a:pPr>
            <a:r>
              <a:rPr lang="ru-RU" dirty="0"/>
              <a:t>Безопасность:</a:t>
            </a:r>
          </a:p>
          <a:p>
            <a:pPr marL="742950" lvl="1" indent="-285750" algn="l">
              <a:buFont typeface="+mj-lt"/>
              <a:buAutoNum type="arabicPeriod"/>
            </a:pPr>
            <a:r>
              <a:rPr lang="ru-RU" sz="2000" dirty="0"/>
              <a:t>Безопасность ПО связана с защитой данных и конфиденциальности пользователей. ПО должно предотвращать несанкционированный доступ, атаки и взломы.</a:t>
            </a:r>
          </a:p>
          <a:p>
            <a:pPr marL="742950" lvl="1" indent="-285750" algn="l">
              <a:buFont typeface="+mj-lt"/>
              <a:buAutoNum type="arabicPeriod"/>
            </a:pPr>
            <a:r>
              <a:rPr lang="ru-RU" sz="2000" dirty="0"/>
              <a:t>Нарушения безопасности могут привести к серьезным последствиям, включая утечку конфиденциальных данных и угрозы информационной безопасности.</a:t>
            </a:r>
          </a:p>
          <a:p>
            <a:pPr algn="l">
              <a:buFont typeface="+mj-lt"/>
              <a:buAutoNum type="arabicPeriod"/>
            </a:pPr>
            <a:r>
              <a:rPr lang="ru-RU" dirty="0" err="1"/>
              <a:t>Поддерживаемость</a:t>
            </a:r>
            <a:r>
              <a:rPr lang="ru-RU" dirty="0"/>
              <a:t>:</a:t>
            </a:r>
          </a:p>
          <a:p>
            <a:pPr marL="742950" lvl="1" indent="-285750" algn="l">
              <a:buFont typeface="+mj-lt"/>
              <a:buAutoNum type="arabicPeriod"/>
            </a:pPr>
            <a:r>
              <a:rPr lang="ru-RU" sz="2000" dirty="0" err="1"/>
              <a:t>Поддерживаемость</a:t>
            </a:r>
            <a:r>
              <a:rPr lang="ru-RU" sz="2000" dirty="0"/>
              <a:t> ПО означает, что оно должно быть легко обновляемым и расширяемым. При необходимости разработчики должны иметь возможность внедрять изменения и добавлять новые функции.</a:t>
            </a:r>
          </a:p>
          <a:p>
            <a:pPr marL="742950" lvl="1" indent="-285750" algn="l">
              <a:buFont typeface="+mj-lt"/>
              <a:buAutoNum type="arabicPeriod"/>
            </a:pPr>
            <a:r>
              <a:rPr lang="ru-RU" sz="2000" dirty="0"/>
              <a:t>Хорошо спроектированное ПО предоставляет удобные средства для сопровождения, обновления и настройки.</a:t>
            </a:r>
          </a:p>
          <a:p>
            <a:endParaRPr lang="ru-RU" dirty="0"/>
          </a:p>
        </p:txBody>
      </p:sp>
    </p:spTree>
    <p:extLst>
      <p:ext uri="{BB962C8B-B14F-4D97-AF65-F5344CB8AC3E}">
        <p14:creationId xmlns:p14="http://schemas.microsoft.com/office/powerpoint/2010/main" val="2695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1529FDA-4689-4720-B324-2FB207455360}"/>
              </a:ext>
            </a:extLst>
          </p:cNvPr>
          <p:cNvSpPr>
            <a:spLocks noGrp="1"/>
          </p:cNvSpPr>
          <p:nvPr>
            <p:ph type="title"/>
          </p:nvPr>
        </p:nvSpPr>
        <p:spPr/>
        <p:txBody>
          <a:bodyPr/>
          <a:lstStyle/>
          <a:p>
            <a:r>
              <a:rPr lang="ru-RU" dirty="0"/>
              <a:t>Роль качества в удовлетворении пользователей и бизнеса</a:t>
            </a:r>
          </a:p>
        </p:txBody>
      </p:sp>
      <p:sp>
        <p:nvSpPr>
          <p:cNvPr id="3" name="Объект 2">
            <a:extLst>
              <a:ext uri="{FF2B5EF4-FFF2-40B4-BE49-F238E27FC236}">
                <a16:creationId xmlns:a16="http://schemas.microsoft.com/office/drawing/2014/main" id="{E434EA4F-53CB-496A-B25A-3FDA67844C16}"/>
              </a:ext>
            </a:extLst>
          </p:cNvPr>
          <p:cNvSpPr>
            <a:spLocks noGrp="1"/>
          </p:cNvSpPr>
          <p:nvPr>
            <p:ph idx="1"/>
          </p:nvPr>
        </p:nvSpPr>
        <p:spPr/>
        <p:txBody>
          <a:bodyPr>
            <a:normAutofit fontScale="92500" lnSpcReduction="20000"/>
          </a:bodyPr>
          <a:lstStyle/>
          <a:p>
            <a:pPr algn="l">
              <a:buFont typeface="+mj-lt"/>
              <a:buAutoNum type="arabicPeriod"/>
            </a:pPr>
            <a:r>
              <a:rPr lang="ru-RU" dirty="0"/>
              <a:t>Удовлетворение пользователей:</a:t>
            </a:r>
          </a:p>
          <a:p>
            <a:pPr marL="742950" lvl="1" indent="-285750" algn="l">
              <a:buFont typeface="+mj-lt"/>
              <a:buAutoNum type="arabicPeriod"/>
            </a:pPr>
            <a:r>
              <a:rPr lang="ru-RU" sz="2000" dirty="0"/>
              <a:t>Качественное ПО предоставляет пользователям надежные инструменты, которые работают без сбоев и ошибок. Это создает положительный опыт и удовлетворение клиентов.</a:t>
            </a:r>
          </a:p>
          <a:p>
            <a:pPr marL="742950" lvl="1" indent="-285750" algn="l">
              <a:buFont typeface="+mj-lt"/>
              <a:buAutoNum type="arabicPeriod"/>
            </a:pPr>
            <a:r>
              <a:rPr lang="ru-RU" sz="2000" dirty="0"/>
              <a:t>Высокая производительность и быстрая реакция приложения улучшают пользовательский опыт и удовлетворение.</a:t>
            </a:r>
          </a:p>
          <a:p>
            <a:pPr marL="742950" lvl="1" indent="-285750" algn="l">
              <a:buFont typeface="+mj-lt"/>
              <a:buAutoNum type="arabicPeriod"/>
            </a:pPr>
            <a:r>
              <a:rPr lang="ru-RU" sz="2000" dirty="0"/>
              <a:t>Безопасное ПО защищает конфиденциальность и данные пользователей, что способствует их доверию к системе.</a:t>
            </a:r>
          </a:p>
          <a:p>
            <a:pPr algn="l">
              <a:buFont typeface="+mj-lt"/>
              <a:buAutoNum type="arabicPeriod"/>
            </a:pPr>
            <a:r>
              <a:rPr lang="ru-RU" dirty="0"/>
              <a:t>Эффективность бизнес-процессов:</a:t>
            </a:r>
          </a:p>
          <a:p>
            <a:pPr marL="742950" lvl="1" indent="-285750" algn="l">
              <a:buFont typeface="+mj-lt"/>
              <a:buAutoNum type="arabicPeriod"/>
            </a:pPr>
            <a:r>
              <a:rPr lang="ru-RU" sz="2000" dirty="0"/>
              <a:t>Качественное ПО упрощает и автоматизирует бизнес-процессы, что способствует повышению производительности и снижению операционных издержек.</a:t>
            </a:r>
          </a:p>
          <a:p>
            <a:pPr marL="742950" lvl="1" indent="-285750" algn="l">
              <a:buFont typeface="+mj-lt"/>
              <a:buAutoNum type="arabicPeriod"/>
            </a:pPr>
            <a:r>
              <a:rPr lang="ru-RU" sz="2000" dirty="0"/>
              <a:t>Высокая надежность ПО предотвращает сбои и перерывы в работе, что позволяет бизнесу продолжать функционировать без значительных простоев.</a:t>
            </a:r>
          </a:p>
          <a:p>
            <a:pPr marL="742950" lvl="1" indent="-285750" algn="l">
              <a:buFont typeface="+mj-lt"/>
              <a:buAutoNum type="arabicPeriod"/>
            </a:pPr>
            <a:r>
              <a:rPr lang="ru-RU" sz="2000" dirty="0"/>
              <a:t>Безопасное ПО снижает риски утечки данных и нарушения безопасности, что может вызвать серьезные финансовые и репутационные убытки.</a:t>
            </a:r>
          </a:p>
          <a:p>
            <a:endParaRPr lang="ru-RU" dirty="0"/>
          </a:p>
        </p:txBody>
      </p:sp>
    </p:spTree>
    <p:extLst>
      <p:ext uri="{BB962C8B-B14F-4D97-AF65-F5344CB8AC3E}">
        <p14:creationId xmlns:p14="http://schemas.microsoft.com/office/powerpoint/2010/main" val="3857327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19EF11A-5CCB-48AD-868C-0580B3120786}"/>
              </a:ext>
            </a:extLst>
          </p:cNvPr>
          <p:cNvSpPr>
            <a:spLocks noGrp="1"/>
          </p:cNvSpPr>
          <p:nvPr>
            <p:ph type="title"/>
          </p:nvPr>
        </p:nvSpPr>
        <p:spPr/>
        <p:txBody>
          <a:bodyPr/>
          <a:lstStyle/>
          <a:p>
            <a:r>
              <a:rPr lang="ru-RU" dirty="0"/>
              <a:t>Роль качества в удовлетворении пользователей и бизнеса</a:t>
            </a:r>
          </a:p>
        </p:txBody>
      </p:sp>
      <p:sp>
        <p:nvSpPr>
          <p:cNvPr id="3" name="Объект 2">
            <a:extLst>
              <a:ext uri="{FF2B5EF4-FFF2-40B4-BE49-F238E27FC236}">
                <a16:creationId xmlns:a16="http://schemas.microsoft.com/office/drawing/2014/main" id="{3747E429-AE69-4665-9C32-AF0360A95797}"/>
              </a:ext>
            </a:extLst>
          </p:cNvPr>
          <p:cNvSpPr>
            <a:spLocks noGrp="1"/>
          </p:cNvSpPr>
          <p:nvPr>
            <p:ph idx="1"/>
          </p:nvPr>
        </p:nvSpPr>
        <p:spPr/>
        <p:txBody>
          <a:bodyPr/>
          <a:lstStyle/>
          <a:p>
            <a:pPr algn="l">
              <a:buFont typeface="+mj-lt"/>
              <a:buAutoNum type="arabicPeriod"/>
            </a:pPr>
            <a:r>
              <a:rPr lang="ru-RU" dirty="0"/>
              <a:t>Снижение рисков:</a:t>
            </a:r>
          </a:p>
          <a:p>
            <a:pPr marL="742950" lvl="1" indent="-285750" algn="l">
              <a:buFont typeface="+mj-lt"/>
              <a:buAutoNum type="arabicPeriod"/>
            </a:pPr>
            <a:r>
              <a:rPr lang="ru-RU" sz="2000" dirty="0"/>
              <a:t>Качественное ПО уменьшает риск возникновения ошибок и сбоев, что может привести к непредвиденным расходам и потерям клиентов.</a:t>
            </a:r>
          </a:p>
          <a:p>
            <a:pPr marL="742950" lvl="1" indent="-285750" algn="l">
              <a:buFont typeface="+mj-lt"/>
              <a:buAutoNum type="arabicPeriod"/>
            </a:pPr>
            <a:r>
              <a:rPr lang="ru-RU" sz="2000" dirty="0"/>
              <a:t>Более безопасное ПО снижает риск кибератак и потенциальных угроз для бизнеса и его клиентов.</a:t>
            </a:r>
          </a:p>
          <a:p>
            <a:pPr marL="742950" lvl="1" indent="-285750" algn="l">
              <a:buFont typeface="+mj-lt"/>
              <a:buAutoNum type="arabicPeriod"/>
            </a:pPr>
            <a:r>
              <a:rPr lang="ru-RU" sz="2000" dirty="0"/>
              <a:t>Поддерживаемое ПО обеспечивает гибкость и возможность быстро реагировать на изменяющиеся потребности бизнеса.</a:t>
            </a:r>
          </a:p>
          <a:p>
            <a:pPr algn="l">
              <a:buFont typeface="+mj-lt"/>
              <a:buAutoNum type="arabicPeriod"/>
            </a:pPr>
            <a:r>
              <a:rPr lang="ru-RU" dirty="0"/>
              <a:t>Повышение конкурентоспособности:</a:t>
            </a:r>
          </a:p>
          <a:p>
            <a:pPr marL="742950" lvl="1" indent="-285750" algn="l">
              <a:buFont typeface="+mj-lt"/>
              <a:buAutoNum type="arabicPeriod"/>
            </a:pPr>
            <a:r>
              <a:rPr lang="ru-RU" sz="2000" dirty="0"/>
              <a:t>Качественное ПО позволяет бизнесу предлагать продукты и услуги более высокого качества, что может привлечь новых клиентов и удержать существующих.</a:t>
            </a:r>
          </a:p>
          <a:p>
            <a:pPr marL="742950" lvl="1" indent="-285750" algn="l">
              <a:buFont typeface="+mj-lt"/>
              <a:buAutoNum type="arabicPeriod"/>
            </a:pPr>
            <a:r>
              <a:rPr lang="ru-RU" sz="2000" dirty="0"/>
              <a:t>Улучшенная производительность и инновационные функции могут предоставить бизнесу конкурентное преимущество на рынке.</a:t>
            </a:r>
          </a:p>
          <a:p>
            <a:endParaRPr lang="ru-RU" dirty="0"/>
          </a:p>
        </p:txBody>
      </p:sp>
    </p:spTree>
    <p:extLst>
      <p:ext uri="{BB962C8B-B14F-4D97-AF65-F5344CB8AC3E}">
        <p14:creationId xmlns:p14="http://schemas.microsoft.com/office/powerpoint/2010/main" val="2564774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0013ADB-2323-4318-9B27-D3C99ADC7272}"/>
              </a:ext>
            </a:extLst>
          </p:cNvPr>
          <p:cNvSpPr>
            <a:spLocks noGrp="1"/>
          </p:cNvSpPr>
          <p:nvPr>
            <p:ph type="title"/>
          </p:nvPr>
        </p:nvSpPr>
        <p:spPr/>
        <p:txBody>
          <a:bodyPr/>
          <a:lstStyle/>
          <a:p>
            <a:r>
              <a:rPr lang="ru-RU" dirty="0"/>
              <a:t>Взаимосвязь между качеством и рисками</a:t>
            </a:r>
          </a:p>
        </p:txBody>
      </p:sp>
      <p:sp>
        <p:nvSpPr>
          <p:cNvPr id="3" name="Объект 2">
            <a:extLst>
              <a:ext uri="{FF2B5EF4-FFF2-40B4-BE49-F238E27FC236}">
                <a16:creationId xmlns:a16="http://schemas.microsoft.com/office/drawing/2014/main" id="{A3048BA0-0702-4594-8390-CBF763E26DDB}"/>
              </a:ext>
            </a:extLst>
          </p:cNvPr>
          <p:cNvSpPr>
            <a:spLocks noGrp="1"/>
          </p:cNvSpPr>
          <p:nvPr>
            <p:ph idx="1"/>
          </p:nvPr>
        </p:nvSpPr>
        <p:spPr/>
        <p:txBody>
          <a:bodyPr>
            <a:normAutofit fontScale="92500" lnSpcReduction="10000"/>
          </a:bodyPr>
          <a:lstStyle/>
          <a:p>
            <a:pPr algn="l">
              <a:buFont typeface="+mj-lt"/>
              <a:buAutoNum type="arabicPeriod"/>
            </a:pPr>
            <a:r>
              <a:rPr lang="ru-RU" sz="2100" dirty="0"/>
              <a:t>Финансовые риски: Программные сбои и ошибки могут привести к значительным финансовым убыткам. Например, системный сбой во время критической операции в банковской системе может привести к утрате доверия клиентов и большим финансовым потерям.</a:t>
            </a:r>
          </a:p>
          <a:p>
            <a:pPr algn="l">
              <a:buFont typeface="+mj-lt"/>
              <a:buAutoNum type="arabicPeriod"/>
            </a:pPr>
            <a:r>
              <a:rPr lang="ru-RU" sz="2100" dirty="0"/>
              <a:t>Риски потери репутации: Низкое качество ПО может вызвать негативный обзор и недовольство пользователей. Репутационные риски могут сильно повлиять на бренд и привести к потере клиентов.</a:t>
            </a:r>
          </a:p>
          <a:p>
            <a:pPr algn="l">
              <a:buFont typeface="+mj-lt"/>
              <a:buAutoNum type="arabicPeriod"/>
            </a:pPr>
            <a:r>
              <a:rPr lang="ru-RU" sz="2100" dirty="0"/>
              <a:t>Риски безопасности: Уязвимости в программном обеспечении могут послужить входными точками для хакеров и злонамеренных атак. Нарушение безопасности может привести к утечке конфиденциальных данных и нарушению законодательства, что может вызвать юридические последствия.</a:t>
            </a:r>
          </a:p>
          <a:p>
            <a:pPr algn="l">
              <a:buFont typeface="+mj-lt"/>
              <a:buAutoNum type="arabicPeriod"/>
            </a:pPr>
            <a:r>
              <a:rPr lang="ru-RU" sz="2100" dirty="0"/>
              <a:t>Риски времени и бюджета: Пересмотр и исправление недостатков в ПО может привести к задержкам в графике проекта и дополнительным затратам. Низкое качество ПО часто означает, что больше времени и ресурсов потребуется на решение проблем.</a:t>
            </a:r>
          </a:p>
          <a:p>
            <a:endParaRPr lang="ru-RU" dirty="0"/>
          </a:p>
        </p:txBody>
      </p:sp>
    </p:spTree>
    <p:extLst>
      <p:ext uri="{BB962C8B-B14F-4D97-AF65-F5344CB8AC3E}">
        <p14:creationId xmlns:p14="http://schemas.microsoft.com/office/powerpoint/2010/main" val="731716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8FE39D-98A5-4CCE-9676-E01A00AA3B8F}"/>
              </a:ext>
            </a:extLst>
          </p:cNvPr>
          <p:cNvSpPr>
            <a:spLocks noGrp="1"/>
          </p:cNvSpPr>
          <p:nvPr>
            <p:ph type="title"/>
          </p:nvPr>
        </p:nvSpPr>
        <p:spPr/>
        <p:txBody>
          <a:bodyPr/>
          <a:lstStyle/>
          <a:p>
            <a:r>
              <a:rPr lang="ru-RU" dirty="0"/>
              <a:t>Взаимосвязь между качеством и рисками</a:t>
            </a:r>
          </a:p>
        </p:txBody>
      </p:sp>
      <p:sp>
        <p:nvSpPr>
          <p:cNvPr id="3" name="Объект 2">
            <a:extLst>
              <a:ext uri="{FF2B5EF4-FFF2-40B4-BE49-F238E27FC236}">
                <a16:creationId xmlns:a16="http://schemas.microsoft.com/office/drawing/2014/main" id="{AF15D99B-A21C-4B60-B698-6F657C40A8DC}"/>
              </a:ext>
            </a:extLst>
          </p:cNvPr>
          <p:cNvSpPr>
            <a:spLocks noGrp="1"/>
          </p:cNvSpPr>
          <p:nvPr>
            <p:ph idx="1"/>
          </p:nvPr>
        </p:nvSpPr>
        <p:spPr/>
        <p:txBody>
          <a:bodyPr>
            <a:normAutofit lnSpcReduction="10000"/>
          </a:bodyPr>
          <a:lstStyle/>
          <a:p>
            <a:pPr algn="l">
              <a:buFont typeface="+mj-lt"/>
              <a:buAutoNum type="arabicPeriod"/>
            </a:pPr>
            <a:r>
              <a:rPr lang="ru-RU" dirty="0"/>
              <a:t>Риски нарушения сроков: Если ПО не соответствует установленным требованиям качества, это может привести к несоответствию срокам завершения проекта и к тому, что проект может потребовать дополнительных источников финансирования.</a:t>
            </a:r>
          </a:p>
          <a:p>
            <a:pPr algn="l">
              <a:buFont typeface="+mj-lt"/>
              <a:buAutoNum type="arabicPeriod"/>
            </a:pPr>
            <a:r>
              <a:rPr lang="ru-RU" dirty="0"/>
              <a:t>Риски изменений и обновлений: Плохо спроектированное ПО может оказаться трудным в обслуживании и модификации. Это может вызвать риски при внесении изменений и обновлений, так как изменения могут привести к новым ошибкам и проблемам.</a:t>
            </a:r>
          </a:p>
          <a:p>
            <a:pPr algn="l">
              <a:buFont typeface="+mj-lt"/>
              <a:buAutoNum type="arabicPeriod"/>
            </a:pPr>
            <a:r>
              <a:rPr lang="ru-RU" dirty="0"/>
              <a:t>Риски прекращения деятельности: В критических секторах, таких как медицинская техника и авиация, низкое качество ПО может представлять собой риск для жизни и безопасности людей. Программные сбои могут вызвать серьезные аварии и привести к смертельным последствиям.</a:t>
            </a:r>
          </a:p>
          <a:p>
            <a:pPr algn="l">
              <a:buFont typeface="+mj-lt"/>
              <a:buAutoNum type="arabicPeriod"/>
            </a:pPr>
            <a:r>
              <a:rPr lang="ru-RU" dirty="0"/>
              <a:t>Риски соблюдения законодательства: Плохое качество ПО может привести к нарушению законодательства, включая законы о защите данных и правила регулирования отрасли. Это может привести к штрафам и юридическим последствиям.</a:t>
            </a:r>
          </a:p>
          <a:p>
            <a:endParaRPr lang="ru-RU" dirty="0"/>
          </a:p>
        </p:txBody>
      </p:sp>
    </p:spTree>
    <p:extLst>
      <p:ext uri="{BB962C8B-B14F-4D97-AF65-F5344CB8AC3E}">
        <p14:creationId xmlns:p14="http://schemas.microsoft.com/office/powerpoint/2010/main" val="2851912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039969-63AE-406C-8331-DC54AB8A786E}"/>
              </a:ext>
            </a:extLst>
          </p:cNvPr>
          <p:cNvSpPr>
            <a:spLocks noGrp="1"/>
          </p:cNvSpPr>
          <p:nvPr>
            <p:ph type="title"/>
          </p:nvPr>
        </p:nvSpPr>
        <p:spPr/>
        <p:txBody>
          <a:bodyPr/>
          <a:lstStyle/>
          <a:p>
            <a:r>
              <a:rPr lang="ru-RU" dirty="0"/>
              <a:t>Роль анализа рисков при внедрении ПО</a:t>
            </a:r>
          </a:p>
        </p:txBody>
      </p:sp>
      <p:sp>
        <p:nvSpPr>
          <p:cNvPr id="3" name="Объект 2">
            <a:extLst>
              <a:ext uri="{FF2B5EF4-FFF2-40B4-BE49-F238E27FC236}">
                <a16:creationId xmlns:a16="http://schemas.microsoft.com/office/drawing/2014/main" id="{1755654E-3A10-4217-A23E-4A0902A4BC90}"/>
              </a:ext>
            </a:extLst>
          </p:cNvPr>
          <p:cNvSpPr>
            <a:spLocks noGrp="1"/>
          </p:cNvSpPr>
          <p:nvPr>
            <p:ph idx="1"/>
          </p:nvPr>
        </p:nvSpPr>
        <p:spPr/>
        <p:txBody>
          <a:bodyPr>
            <a:normAutofit fontScale="92500"/>
          </a:bodyPr>
          <a:lstStyle/>
          <a:p>
            <a:pPr algn="l">
              <a:buFont typeface="+mj-lt"/>
              <a:buAutoNum type="arabicPeriod"/>
            </a:pPr>
            <a:r>
              <a:rPr lang="ru-RU" sz="2100" dirty="0"/>
              <a:t>Идентификация рисков: Анализ рисков начинается с идентификации потенциальных угроз и проблем. Это может включать в себя анализ технических аспектов проекта, оценку организационных рисков, а также внешние факторы, которые могут повлиять на успех проекта.</a:t>
            </a:r>
          </a:p>
          <a:p>
            <a:pPr algn="l">
              <a:buFont typeface="+mj-lt"/>
              <a:buAutoNum type="arabicPeriod"/>
            </a:pPr>
            <a:r>
              <a:rPr lang="ru-RU" sz="2100" dirty="0"/>
              <a:t>Оценка вероятности и воздействия: После идентификации рисков оценивается вероятность и воздействие каждого риска. Это помогает определить, насколько серьезной является угроза и какова вероятность ее реализации.</a:t>
            </a:r>
          </a:p>
          <a:p>
            <a:pPr algn="l">
              <a:buFont typeface="+mj-lt"/>
              <a:buAutoNum type="arabicPeriod"/>
            </a:pPr>
            <a:r>
              <a:rPr lang="ru-RU" sz="2100" dirty="0"/>
              <a:t>Классификация рисков: Риски могут быть классифицированы на технические и организационные, а также на внутренние и внешние. Это позволяет лучше понимать, какие аспекты проекта подвержены рискам и какие действия требуются для их управления.</a:t>
            </a:r>
          </a:p>
          <a:p>
            <a:pPr algn="l">
              <a:buFont typeface="+mj-lt"/>
              <a:buAutoNum type="arabicPeriod"/>
            </a:pPr>
            <a:r>
              <a:rPr lang="ru-RU" sz="2100" dirty="0"/>
              <a:t>Разработка стратегий управления рисками: После оценки рисков разрабатываются стратегии и планы управления рисками. Это может включать в себя меры по снижению вероятности рисков, их минимизации и подготовке к возможным последствиям.</a:t>
            </a:r>
          </a:p>
          <a:p>
            <a:endParaRPr lang="ru-RU" dirty="0"/>
          </a:p>
        </p:txBody>
      </p:sp>
    </p:spTree>
    <p:extLst>
      <p:ext uri="{BB962C8B-B14F-4D97-AF65-F5344CB8AC3E}">
        <p14:creationId xmlns:p14="http://schemas.microsoft.com/office/powerpoint/2010/main" val="2216124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7E90F3-2798-4F8F-AF1E-A54B7410A7D5}"/>
              </a:ext>
            </a:extLst>
          </p:cNvPr>
          <p:cNvSpPr>
            <a:spLocks noGrp="1"/>
          </p:cNvSpPr>
          <p:nvPr>
            <p:ph type="title"/>
          </p:nvPr>
        </p:nvSpPr>
        <p:spPr/>
        <p:txBody>
          <a:bodyPr/>
          <a:lstStyle/>
          <a:p>
            <a:r>
              <a:rPr lang="ru-RU" dirty="0"/>
              <a:t>Роль анализа рисков при внедрении ПО</a:t>
            </a:r>
          </a:p>
        </p:txBody>
      </p:sp>
      <p:sp>
        <p:nvSpPr>
          <p:cNvPr id="3" name="Объект 2">
            <a:extLst>
              <a:ext uri="{FF2B5EF4-FFF2-40B4-BE49-F238E27FC236}">
                <a16:creationId xmlns:a16="http://schemas.microsoft.com/office/drawing/2014/main" id="{60A798D5-3F03-4A9D-AE1D-618A410A7090}"/>
              </a:ext>
            </a:extLst>
          </p:cNvPr>
          <p:cNvSpPr>
            <a:spLocks noGrp="1"/>
          </p:cNvSpPr>
          <p:nvPr>
            <p:ph idx="1"/>
          </p:nvPr>
        </p:nvSpPr>
        <p:spPr/>
        <p:txBody>
          <a:bodyPr/>
          <a:lstStyle/>
          <a:p>
            <a:pPr algn="l">
              <a:buFont typeface="+mj-lt"/>
              <a:buAutoNum type="arabicPeriod"/>
            </a:pPr>
            <a:r>
              <a:rPr lang="ru-RU" dirty="0"/>
              <a:t>Предотвращение и мониторинг рисков: Проводятся действия по предотвращению рисков и их мониторингу на протяжении всего проекта. Это позволяет оперативно реагировать на изменяющиеся условия и минимизировать воздействие рисков.</a:t>
            </a:r>
          </a:p>
          <a:p>
            <a:pPr algn="l">
              <a:buFont typeface="+mj-lt"/>
              <a:buAutoNum type="arabicPeriod"/>
            </a:pPr>
            <a:r>
              <a:rPr lang="ru-RU" dirty="0"/>
              <a:t>Создание планов реагирования: Для каждого риска разрабатываются планы реагирования, которые определяют шаги и меры в случае его реализации. Это помогает снизить негативное воздействие рисков.</a:t>
            </a:r>
          </a:p>
          <a:p>
            <a:pPr algn="l">
              <a:buFont typeface="+mj-lt"/>
              <a:buAutoNum type="arabicPeriod"/>
            </a:pPr>
            <a:r>
              <a:rPr lang="ru-RU" dirty="0"/>
              <a:t>Обеспечение прозрачности и коммуникации: Важно поддерживать открытую коммуникацию с участниками проекта и заинтересованными сторонами. Это позволяет своевременно оповещать о рисках и действиях по их управлению.</a:t>
            </a:r>
          </a:p>
          <a:p>
            <a:pPr algn="l">
              <a:buFont typeface="+mj-lt"/>
              <a:buAutoNum type="arabicPeriod"/>
            </a:pPr>
            <a:r>
              <a:rPr lang="ru-RU" dirty="0"/>
              <a:t>Учебный опыт: Каждый риск и инцидент может служить уроком для будущих проектов. Опыт, полученный при анализе и управлении рисками, помогает совершенствовать процессы и минимизировать риски в будущем.</a:t>
            </a:r>
          </a:p>
          <a:p>
            <a:endParaRPr lang="ru-RU" dirty="0"/>
          </a:p>
        </p:txBody>
      </p:sp>
    </p:spTree>
    <p:extLst>
      <p:ext uri="{BB962C8B-B14F-4D97-AF65-F5344CB8AC3E}">
        <p14:creationId xmlns:p14="http://schemas.microsoft.com/office/powerpoint/2010/main" val="1634159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FFFDE0F-8400-48FA-9539-6BA5EE5BBC8D}"/>
              </a:ext>
            </a:extLst>
          </p:cNvPr>
          <p:cNvSpPr>
            <a:spLocks noGrp="1"/>
          </p:cNvSpPr>
          <p:nvPr>
            <p:ph type="title"/>
          </p:nvPr>
        </p:nvSpPr>
        <p:spPr/>
        <p:txBody>
          <a:bodyPr/>
          <a:lstStyle/>
          <a:p>
            <a:r>
              <a:rPr lang="ru-RU" dirty="0"/>
              <a:t>Надежность</a:t>
            </a:r>
          </a:p>
        </p:txBody>
      </p:sp>
      <p:sp>
        <p:nvSpPr>
          <p:cNvPr id="3" name="Объект 2">
            <a:extLst>
              <a:ext uri="{FF2B5EF4-FFF2-40B4-BE49-F238E27FC236}">
                <a16:creationId xmlns:a16="http://schemas.microsoft.com/office/drawing/2014/main" id="{0C93D170-F226-4851-A63D-D21344428746}"/>
              </a:ext>
            </a:extLst>
          </p:cNvPr>
          <p:cNvSpPr>
            <a:spLocks noGrp="1"/>
          </p:cNvSpPr>
          <p:nvPr>
            <p:ph idx="1"/>
          </p:nvPr>
        </p:nvSpPr>
        <p:spPr/>
        <p:txBody>
          <a:bodyPr/>
          <a:lstStyle/>
          <a:p>
            <a:pPr algn="l"/>
            <a:r>
              <a:rPr lang="ru-RU" b="1" dirty="0"/>
              <a:t>Надежность программного обеспечения </a:t>
            </a:r>
            <a:r>
              <a:rPr lang="ru-RU" dirty="0"/>
              <a:t>- это его способность выполнять свои функции стабильно и без сбоев на протяжении продолжительного времени. Надежность является одной из важнейших характеристик качества ПО </a:t>
            </a:r>
            <a:r>
              <a:rPr lang="ru-RU" dirty="0" err="1"/>
              <a:t>по</a:t>
            </a:r>
            <a:r>
              <a:rPr lang="ru-RU" dirty="0"/>
              <a:t> нескольким причинам:</a:t>
            </a:r>
          </a:p>
          <a:p>
            <a:pPr algn="l">
              <a:buFont typeface="+mj-lt"/>
              <a:buAutoNum type="arabicPeriod"/>
            </a:pPr>
            <a:r>
              <a:rPr lang="ru-RU" dirty="0"/>
              <a:t>Удовлетворение потребностей пользователей: Пользователи ожидают, что ПО будет работать без перебоев и не вызовет никаких негативных последствий для их работы. Если ПО регулярно выдает ошибки или зависает, пользователи будут недовольны и могут перейти к конкурентам.</a:t>
            </a:r>
          </a:p>
          <a:p>
            <a:pPr algn="l">
              <a:buFont typeface="+mj-lt"/>
              <a:buAutoNum type="arabicPeriod"/>
            </a:pPr>
            <a:r>
              <a:rPr lang="ru-RU" dirty="0"/>
              <a:t>Потеря данных и информации: Ненадежное ПО может привести к потере важных данных, что может быть критическим для бизнеса. Например, в медицинской сфере потеря медицинских записей может быть фатальной, а в банковской сфере потеря финансовых данных может вызвать финансовые потери и юридические последствия.</a:t>
            </a:r>
          </a:p>
          <a:p>
            <a:endParaRPr lang="ru-RU" dirty="0"/>
          </a:p>
        </p:txBody>
      </p:sp>
    </p:spTree>
    <p:extLst>
      <p:ext uri="{BB962C8B-B14F-4D97-AF65-F5344CB8AC3E}">
        <p14:creationId xmlns:p14="http://schemas.microsoft.com/office/powerpoint/2010/main" val="4199088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A6E465-6D75-4AF4-A268-316742D14AF2}"/>
              </a:ext>
            </a:extLst>
          </p:cNvPr>
          <p:cNvSpPr>
            <a:spLocks noGrp="1"/>
          </p:cNvSpPr>
          <p:nvPr>
            <p:ph type="title"/>
          </p:nvPr>
        </p:nvSpPr>
        <p:spPr/>
        <p:txBody>
          <a:bodyPr/>
          <a:lstStyle/>
          <a:p>
            <a:r>
              <a:rPr lang="ru-RU" dirty="0"/>
              <a:t>Надежность</a:t>
            </a:r>
          </a:p>
        </p:txBody>
      </p:sp>
      <p:sp>
        <p:nvSpPr>
          <p:cNvPr id="3" name="Объект 2">
            <a:extLst>
              <a:ext uri="{FF2B5EF4-FFF2-40B4-BE49-F238E27FC236}">
                <a16:creationId xmlns:a16="http://schemas.microsoft.com/office/drawing/2014/main" id="{63C6A311-68E9-4C3B-85B9-124F0EAE9D02}"/>
              </a:ext>
            </a:extLst>
          </p:cNvPr>
          <p:cNvSpPr>
            <a:spLocks noGrp="1"/>
          </p:cNvSpPr>
          <p:nvPr>
            <p:ph idx="1"/>
          </p:nvPr>
        </p:nvSpPr>
        <p:spPr/>
        <p:txBody>
          <a:bodyPr/>
          <a:lstStyle/>
          <a:p>
            <a:pPr marL="457200" indent="-457200">
              <a:buFont typeface="+mj-lt"/>
              <a:buAutoNum type="arabicPeriod"/>
            </a:pPr>
            <a:r>
              <a:rPr lang="ru-RU" dirty="0"/>
              <a:t>Репутационные риски: Программные сбои могут негативно сказаться на репутации компании. Если пользователи сталкиваются с постоянными проблемами в работе ПО, это может подорвать доверие к бренду и ухудшить его репутацию.</a:t>
            </a:r>
          </a:p>
          <a:p>
            <a:pPr marL="457200" indent="-457200">
              <a:buFont typeface="+mj-lt"/>
              <a:buAutoNum type="arabicPeriod"/>
            </a:pPr>
            <a:r>
              <a:rPr lang="ru-RU" dirty="0"/>
              <a:t>Финансовые потери: Ненадежное ПО может привести к финансовым потерям, связанным с ремонтом, обслуживанием и компенсацией клиентам за ущерб, вызванный сбоями.</a:t>
            </a:r>
          </a:p>
          <a:p>
            <a:pPr marL="0" indent="0">
              <a:buNone/>
            </a:pPr>
            <a:r>
              <a:rPr lang="ru-RU" dirty="0"/>
              <a:t>Факторы, влияющие на надежность ПО, включают в себя правильное проектирование, тестирование, обработку ошибок, управление памятью, управление ресурсами, а также регулярное обновление и патчи для устранения уязвимостей и ошибок. Важно уделять внимание всем этим аспектам для обеспечения надежности программного обеспечения.</a:t>
            </a:r>
          </a:p>
        </p:txBody>
      </p:sp>
    </p:spTree>
    <p:extLst>
      <p:ext uri="{BB962C8B-B14F-4D97-AF65-F5344CB8AC3E}">
        <p14:creationId xmlns:p14="http://schemas.microsoft.com/office/powerpoint/2010/main" val="1476066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C1703E-0F4E-43F1-9AAC-7D880A134195}"/>
              </a:ext>
            </a:extLst>
          </p:cNvPr>
          <p:cNvSpPr>
            <a:spLocks noGrp="1"/>
          </p:cNvSpPr>
          <p:nvPr>
            <p:ph type="title"/>
          </p:nvPr>
        </p:nvSpPr>
        <p:spPr/>
        <p:txBody>
          <a:bodyPr/>
          <a:lstStyle/>
          <a:p>
            <a:r>
              <a:rPr lang="ru-RU" dirty="0"/>
              <a:t>Производительность программного обеспечения</a:t>
            </a:r>
          </a:p>
        </p:txBody>
      </p:sp>
      <p:sp>
        <p:nvSpPr>
          <p:cNvPr id="3" name="Объект 2">
            <a:extLst>
              <a:ext uri="{FF2B5EF4-FFF2-40B4-BE49-F238E27FC236}">
                <a16:creationId xmlns:a16="http://schemas.microsoft.com/office/drawing/2014/main" id="{3EE4057D-F206-4BC3-AA76-ACD372BC12FC}"/>
              </a:ext>
            </a:extLst>
          </p:cNvPr>
          <p:cNvSpPr>
            <a:spLocks noGrp="1"/>
          </p:cNvSpPr>
          <p:nvPr>
            <p:ph idx="1"/>
          </p:nvPr>
        </p:nvSpPr>
        <p:spPr/>
        <p:txBody>
          <a:bodyPr>
            <a:normAutofit fontScale="92500" lnSpcReduction="20000"/>
          </a:bodyPr>
          <a:lstStyle/>
          <a:p>
            <a:pPr algn="l"/>
            <a:r>
              <a:rPr lang="ru-RU" sz="2100" dirty="0"/>
              <a:t>Производительность программного обеспечения - это важная характеристика, которая определяет, насколько быстро и эффективно ПО выполняет свои задачи. Она имеет прямое влияние на удовлетворение пользователей и может повлиять на успех продукта. Давайте подробнее рассмотрим эту характеристику:</a:t>
            </a:r>
          </a:p>
          <a:p>
            <a:pPr algn="l"/>
            <a:r>
              <a:rPr lang="ru-RU" sz="2100" dirty="0"/>
              <a:t>Влияние производительности на удовлетворение пользователей:</a:t>
            </a:r>
          </a:p>
          <a:p>
            <a:pPr algn="l">
              <a:buFont typeface="+mj-lt"/>
              <a:buAutoNum type="arabicPeriod"/>
            </a:pPr>
            <a:r>
              <a:rPr lang="ru-RU" sz="2100" dirty="0"/>
              <a:t>Быстрота выполнения задач: Пользователи хотят, чтобы ПО выполняло операции и задачи быстро и без заметных задержек. Быстрая реакция приложения способствует более позитивному пользовательскому опыту.</a:t>
            </a:r>
          </a:p>
          <a:p>
            <a:pPr algn="l">
              <a:buFont typeface="+mj-lt"/>
              <a:buAutoNum type="arabicPeriod"/>
            </a:pPr>
            <a:r>
              <a:rPr lang="ru-RU" sz="2100" dirty="0"/>
              <a:t>Эффективное использование ресурсов: Производительное ПО должно эффективно использовать ресурсы компьютера, такие как процессор, память и сеть. Неконтролируемое использование ресурсов может привести к замедлению всей системы и конфликтам.</a:t>
            </a:r>
          </a:p>
          <a:p>
            <a:pPr algn="l">
              <a:buFont typeface="+mj-lt"/>
              <a:buAutoNum type="arabicPeriod"/>
            </a:pPr>
            <a:r>
              <a:rPr lang="ru-RU" sz="2100" dirty="0"/>
              <a:t>Способность обработки больших объемов данных: В некоторых случаях, таких как базы данных или приложения для обработки данных, производительность важна для обеспечения оперативной обработки больших объемов информации.</a:t>
            </a:r>
          </a:p>
          <a:p>
            <a:endParaRPr lang="ru-RU" dirty="0"/>
          </a:p>
        </p:txBody>
      </p:sp>
    </p:spTree>
    <p:extLst>
      <p:ext uri="{BB962C8B-B14F-4D97-AF65-F5344CB8AC3E}">
        <p14:creationId xmlns:p14="http://schemas.microsoft.com/office/powerpoint/2010/main" val="1807767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98DF74-081F-4E93-ABED-1C8443F1BC67}"/>
              </a:ext>
            </a:extLst>
          </p:cNvPr>
          <p:cNvSpPr>
            <a:spLocks noGrp="1"/>
          </p:cNvSpPr>
          <p:nvPr>
            <p:ph type="title"/>
          </p:nvPr>
        </p:nvSpPr>
        <p:spPr/>
        <p:txBody>
          <a:bodyPr/>
          <a:lstStyle/>
          <a:p>
            <a:r>
              <a:rPr lang="ru-RU"/>
              <a:t>Производительность программного обеспечения</a:t>
            </a:r>
          </a:p>
        </p:txBody>
      </p:sp>
      <p:sp>
        <p:nvSpPr>
          <p:cNvPr id="3" name="Объект 2">
            <a:extLst>
              <a:ext uri="{FF2B5EF4-FFF2-40B4-BE49-F238E27FC236}">
                <a16:creationId xmlns:a16="http://schemas.microsoft.com/office/drawing/2014/main" id="{A03F9478-BAAC-405F-9DBD-B76739D9E2F7}"/>
              </a:ext>
            </a:extLst>
          </p:cNvPr>
          <p:cNvSpPr>
            <a:spLocks noGrp="1"/>
          </p:cNvSpPr>
          <p:nvPr>
            <p:ph idx="1"/>
          </p:nvPr>
        </p:nvSpPr>
        <p:spPr/>
        <p:txBody>
          <a:bodyPr>
            <a:normAutofit lnSpcReduction="10000"/>
          </a:bodyPr>
          <a:lstStyle/>
          <a:p>
            <a:pPr algn="l"/>
            <a:r>
              <a:rPr lang="ru-RU" dirty="0"/>
              <a:t>Оценка производительности:</a:t>
            </a:r>
          </a:p>
          <a:p>
            <a:pPr algn="l">
              <a:buFont typeface="+mj-lt"/>
              <a:buAutoNum type="arabicPeriod"/>
            </a:pPr>
            <a:r>
              <a:rPr lang="ru-RU" dirty="0"/>
              <a:t>Скорость выполнения задач: Скорость выполнения определенных задач, операций или запросов может служить метрикой производительности. Это может быть измерено в миллисекундах или секундах.</a:t>
            </a:r>
          </a:p>
          <a:p>
            <a:pPr algn="l">
              <a:buFont typeface="+mj-lt"/>
              <a:buAutoNum type="arabicPeriod"/>
            </a:pPr>
            <a:r>
              <a:rPr lang="ru-RU" dirty="0"/>
              <a:t>Задержки и лаги: Оценка наличия задержек, лагов и периодов, когда ПО не реагирует на действия пользователя. Это может быть особенно важно для интерактивных приложений.</a:t>
            </a:r>
          </a:p>
          <a:p>
            <a:pPr algn="l">
              <a:buFont typeface="+mj-lt"/>
              <a:buAutoNum type="arabicPeriod"/>
            </a:pPr>
            <a:r>
              <a:rPr lang="ru-RU" dirty="0"/>
              <a:t>Использование ресурсов: Мониторинг и оценка использования ресурсов, таких как процессор, память и сеть. Ненадежное использование ресурсов может привести к проблемам производительности.</a:t>
            </a:r>
          </a:p>
          <a:p>
            <a:pPr algn="l">
              <a:buFont typeface="+mj-lt"/>
              <a:buAutoNum type="arabicPeriod"/>
            </a:pPr>
            <a:r>
              <a:rPr lang="ru-RU" dirty="0"/>
              <a:t>Пропускная способность: В случае сетевых приложений или служб важным параметром производительности может быть оценка пропускной способности и возможность обработки одновременных запросов.</a:t>
            </a:r>
          </a:p>
          <a:p>
            <a:endParaRPr lang="ru-RU" dirty="0"/>
          </a:p>
        </p:txBody>
      </p:sp>
    </p:spTree>
    <p:extLst>
      <p:ext uri="{BB962C8B-B14F-4D97-AF65-F5344CB8AC3E}">
        <p14:creationId xmlns:p14="http://schemas.microsoft.com/office/powerpoint/2010/main" val="778504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7B67B3-71D4-4E62-820B-6113ACCBDF1C}"/>
              </a:ext>
            </a:extLst>
          </p:cNvPr>
          <p:cNvSpPr>
            <a:spLocks noGrp="1"/>
          </p:cNvSpPr>
          <p:nvPr>
            <p:ph type="title"/>
          </p:nvPr>
        </p:nvSpPr>
        <p:spPr/>
        <p:txBody>
          <a:bodyPr/>
          <a:lstStyle/>
          <a:p>
            <a:r>
              <a:rPr lang="ru-RU" dirty="0"/>
              <a:t>Безопасность</a:t>
            </a:r>
          </a:p>
        </p:txBody>
      </p:sp>
      <p:sp>
        <p:nvSpPr>
          <p:cNvPr id="3" name="Объект 2">
            <a:extLst>
              <a:ext uri="{FF2B5EF4-FFF2-40B4-BE49-F238E27FC236}">
                <a16:creationId xmlns:a16="http://schemas.microsoft.com/office/drawing/2014/main" id="{FAF9F17B-F251-494A-A3D8-582C177EA828}"/>
              </a:ext>
            </a:extLst>
          </p:cNvPr>
          <p:cNvSpPr>
            <a:spLocks noGrp="1"/>
          </p:cNvSpPr>
          <p:nvPr>
            <p:ph idx="1"/>
          </p:nvPr>
        </p:nvSpPr>
        <p:spPr/>
        <p:txBody>
          <a:bodyPr>
            <a:normAutofit fontScale="92500" lnSpcReduction="20000"/>
          </a:bodyPr>
          <a:lstStyle/>
          <a:p>
            <a:pPr algn="l"/>
            <a:r>
              <a:rPr lang="ru-RU" sz="2100" dirty="0"/>
              <a:t>Безопасность является еще одной критически важной характеристикой качества программного обеспечения. Она обеспечивает защиту данных и конфиденциальности пользователей и организации, а также предотвращает несанкционированный доступ, атаки и взломы. Важные аспекты безопасности ПО включают в себя:</a:t>
            </a:r>
          </a:p>
          <a:p>
            <a:pPr algn="l">
              <a:buFont typeface="+mj-lt"/>
              <a:buAutoNum type="arabicPeriod"/>
            </a:pPr>
            <a:r>
              <a:rPr lang="ru-RU" sz="2100" dirty="0"/>
              <a:t>Защита данных: Эффективное ПО должно гарантировать безопасность данных пользователей и организации. Это включает в себя шифрование данных в покое и в движении, а также обеспечение мер безопасности на всех уровнях приложения.</a:t>
            </a:r>
          </a:p>
          <a:p>
            <a:pPr algn="l">
              <a:buFont typeface="+mj-lt"/>
              <a:buAutoNum type="arabicPeriod"/>
            </a:pPr>
            <a:r>
              <a:rPr lang="ru-RU" sz="2100" dirty="0"/>
              <a:t>Идентификация и аутентификация: ПО должно иметь механизмы и методы идентификации пользователей и аутентификации, чтобы предотвратить несанкционированный доступ. Это может включать в себя пароли, биометрические методы, двухфакторную аутентификацию и другие методы проверки подлинности.</a:t>
            </a:r>
          </a:p>
          <a:p>
            <a:pPr algn="l">
              <a:buFont typeface="+mj-lt"/>
              <a:buAutoNum type="arabicPeriod"/>
            </a:pPr>
            <a:r>
              <a:rPr lang="ru-RU" sz="2100" dirty="0"/>
              <a:t>Авторизация и управление доступом: ПО должно обеспечивать возможность настройки различных уровней доступа для пользователей и ролей. Управление правами доступа ограничивает, какие действия могут выполнять пользователи в системе, обеспечивая минимизацию рисков.</a:t>
            </a:r>
          </a:p>
          <a:p>
            <a:endParaRPr lang="ru-RU" dirty="0"/>
          </a:p>
        </p:txBody>
      </p:sp>
    </p:spTree>
    <p:extLst>
      <p:ext uri="{BB962C8B-B14F-4D97-AF65-F5344CB8AC3E}">
        <p14:creationId xmlns:p14="http://schemas.microsoft.com/office/powerpoint/2010/main" val="12571184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9CCC1D-DB5C-419A-8042-DC9FF305DF4C}"/>
              </a:ext>
            </a:extLst>
          </p:cNvPr>
          <p:cNvSpPr>
            <a:spLocks noGrp="1"/>
          </p:cNvSpPr>
          <p:nvPr>
            <p:ph type="title"/>
          </p:nvPr>
        </p:nvSpPr>
        <p:spPr/>
        <p:txBody>
          <a:bodyPr/>
          <a:lstStyle/>
          <a:p>
            <a:r>
              <a:rPr lang="ru-RU" dirty="0"/>
              <a:t>Безопасность </a:t>
            </a:r>
          </a:p>
        </p:txBody>
      </p:sp>
      <p:sp>
        <p:nvSpPr>
          <p:cNvPr id="3" name="Объект 2">
            <a:extLst>
              <a:ext uri="{FF2B5EF4-FFF2-40B4-BE49-F238E27FC236}">
                <a16:creationId xmlns:a16="http://schemas.microsoft.com/office/drawing/2014/main" id="{2850041A-0563-46B0-B852-1CAD0C1EB4D2}"/>
              </a:ext>
            </a:extLst>
          </p:cNvPr>
          <p:cNvSpPr>
            <a:spLocks noGrp="1"/>
          </p:cNvSpPr>
          <p:nvPr>
            <p:ph idx="1"/>
          </p:nvPr>
        </p:nvSpPr>
        <p:spPr/>
        <p:txBody>
          <a:bodyPr>
            <a:normAutofit lnSpcReduction="10000"/>
          </a:bodyPr>
          <a:lstStyle/>
          <a:p>
            <a:pPr algn="l">
              <a:buFont typeface="+mj-lt"/>
              <a:buAutoNum type="arabicPeriod"/>
            </a:pPr>
            <a:r>
              <a:rPr lang="ru-RU" dirty="0"/>
              <a:t>Защита от вредоносных атак: Безопасное ПО должно быть способным защищаться от вредоносных атак, таких как вирусы, вредоносные программы и атаки хакеров. Это включает в себя использование антивирусных средств, брандмауэров и систем обнаружения вторжений.</a:t>
            </a:r>
          </a:p>
          <a:p>
            <a:pPr algn="l">
              <a:buFont typeface="+mj-lt"/>
              <a:buAutoNum type="arabicPeriod"/>
            </a:pPr>
            <a:r>
              <a:rPr lang="ru-RU" dirty="0"/>
              <a:t>Обновления и патчи: Регулярные обновления и патчи являются важными для закрытия уязвимостей, которые могут быть использованы злоумышленниками. Постоянное обновление и поддержка являются неотъемлемой частью безопасности.</a:t>
            </a:r>
          </a:p>
          <a:p>
            <a:pPr algn="l">
              <a:buFont typeface="+mj-lt"/>
              <a:buAutoNum type="arabicPeriod"/>
            </a:pPr>
            <a:r>
              <a:rPr lang="ru-RU" dirty="0"/>
              <a:t>Аудит и мониторинг: Ведение журналов событий и мониторинг деятельности пользователей и системы помогает выявлять аномалии и потенциальные атаки. Это позволяет оперативно реагировать на угрозы безопасности.</a:t>
            </a:r>
          </a:p>
          <a:p>
            <a:pPr algn="l">
              <a:buFont typeface="+mj-lt"/>
              <a:buAutoNum type="arabicPeriod"/>
            </a:pPr>
            <a:r>
              <a:rPr lang="ru-RU" dirty="0"/>
              <a:t>Обучение пользователей: Важной частью безопасности является обучение пользователей о правилах безопасности и опасностях в сети. Неосведомленные пользователи могут стать слабым местом в системе безопасности.</a:t>
            </a:r>
          </a:p>
          <a:p>
            <a:endParaRPr lang="ru-RU" dirty="0"/>
          </a:p>
        </p:txBody>
      </p:sp>
    </p:spTree>
    <p:extLst>
      <p:ext uri="{BB962C8B-B14F-4D97-AF65-F5344CB8AC3E}">
        <p14:creationId xmlns:p14="http://schemas.microsoft.com/office/powerpoint/2010/main" val="1003907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1B0026-549B-4242-B12F-EBCD0838302E}"/>
              </a:ext>
            </a:extLst>
          </p:cNvPr>
          <p:cNvSpPr>
            <a:spLocks noGrp="1"/>
          </p:cNvSpPr>
          <p:nvPr>
            <p:ph type="title"/>
          </p:nvPr>
        </p:nvSpPr>
        <p:spPr/>
        <p:txBody>
          <a:bodyPr/>
          <a:lstStyle/>
          <a:p>
            <a:r>
              <a:rPr lang="ru-RU" dirty="0" err="1"/>
              <a:t>Поддерживаемость</a:t>
            </a:r>
            <a:endParaRPr lang="ru-RU" dirty="0"/>
          </a:p>
        </p:txBody>
      </p:sp>
      <p:sp>
        <p:nvSpPr>
          <p:cNvPr id="3" name="Объект 2">
            <a:extLst>
              <a:ext uri="{FF2B5EF4-FFF2-40B4-BE49-F238E27FC236}">
                <a16:creationId xmlns:a16="http://schemas.microsoft.com/office/drawing/2014/main" id="{88792B66-EC3D-4423-8F7E-96AFDBB28C6F}"/>
              </a:ext>
            </a:extLst>
          </p:cNvPr>
          <p:cNvSpPr>
            <a:spLocks noGrp="1"/>
          </p:cNvSpPr>
          <p:nvPr>
            <p:ph idx="1"/>
          </p:nvPr>
        </p:nvSpPr>
        <p:spPr/>
        <p:txBody>
          <a:bodyPr/>
          <a:lstStyle/>
          <a:p>
            <a:pPr algn="l"/>
            <a:r>
              <a:rPr lang="ru-RU" dirty="0" err="1"/>
              <a:t>Поддерживаемость</a:t>
            </a:r>
            <a:r>
              <a:rPr lang="ru-RU" dirty="0"/>
              <a:t> программного обеспечения (ПО) - это его способность легко обслуживаться и обновляться в течение всего жизненного цикла. Эта характеристика играет важную роль в обеспечении качества ПО </a:t>
            </a:r>
            <a:r>
              <a:rPr lang="ru-RU" dirty="0" err="1"/>
              <a:t>по</a:t>
            </a:r>
            <a:r>
              <a:rPr lang="ru-RU" dirty="0"/>
              <a:t> следующим причинам:</a:t>
            </a:r>
          </a:p>
          <a:p>
            <a:pPr algn="l">
              <a:buFont typeface="+mj-lt"/>
              <a:buAutoNum type="arabicPeriod"/>
            </a:pPr>
            <a:r>
              <a:rPr lang="ru-RU" dirty="0"/>
              <a:t>Легкость обновлений и исправлений: Легко обновляемое ПО позволяет разработчикам быстро выпускать исправления и улучшения. Это важно, чтобы устранить обнаруженные ошибки, добавить новые функции и адаптироваться к изменяющимся потребностям пользователей. Когда обновления легко устанавливаются и совместимы с существующей версией, это снижает риски, связанные с устаревшими версиями.</a:t>
            </a:r>
          </a:p>
          <a:p>
            <a:pPr algn="l">
              <a:buFont typeface="+mj-lt"/>
              <a:buAutoNum type="arabicPeriod"/>
            </a:pPr>
            <a:r>
              <a:rPr lang="ru-RU" dirty="0"/>
              <a:t>Расширяемость: Хорошо спроектированное ПО предоставляет средства для расширения его функциональности. Это позволяет внедрять новые возможности без необходимости пересмотра всей системы. Пример: Дополнительные модули в электронной коммерции или расширение базы данных в системе управления заказами.</a:t>
            </a:r>
          </a:p>
          <a:p>
            <a:endParaRPr lang="ru-RU" dirty="0"/>
          </a:p>
        </p:txBody>
      </p:sp>
    </p:spTree>
    <p:extLst>
      <p:ext uri="{BB962C8B-B14F-4D97-AF65-F5344CB8AC3E}">
        <p14:creationId xmlns:p14="http://schemas.microsoft.com/office/powerpoint/2010/main" val="26016465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F18E27-9759-4006-B6EC-F659CFEF469E}"/>
              </a:ext>
            </a:extLst>
          </p:cNvPr>
          <p:cNvSpPr>
            <a:spLocks noGrp="1"/>
          </p:cNvSpPr>
          <p:nvPr>
            <p:ph type="title"/>
          </p:nvPr>
        </p:nvSpPr>
        <p:spPr/>
        <p:txBody>
          <a:bodyPr/>
          <a:lstStyle/>
          <a:p>
            <a:r>
              <a:rPr lang="ru-RU" dirty="0" err="1"/>
              <a:t>Поддерживаемость</a:t>
            </a:r>
            <a:endParaRPr lang="ru-RU" dirty="0"/>
          </a:p>
        </p:txBody>
      </p:sp>
      <p:sp>
        <p:nvSpPr>
          <p:cNvPr id="3" name="Объект 2">
            <a:extLst>
              <a:ext uri="{FF2B5EF4-FFF2-40B4-BE49-F238E27FC236}">
                <a16:creationId xmlns:a16="http://schemas.microsoft.com/office/drawing/2014/main" id="{AED7B50B-D0E2-4A74-816B-A769A9D749FD}"/>
              </a:ext>
            </a:extLst>
          </p:cNvPr>
          <p:cNvSpPr>
            <a:spLocks noGrp="1"/>
          </p:cNvSpPr>
          <p:nvPr>
            <p:ph idx="1"/>
          </p:nvPr>
        </p:nvSpPr>
        <p:spPr/>
        <p:txBody>
          <a:bodyPr>
            <a:normAutofit lnSpcReduction="10000"/>
          </a:bodyPr>
          <a:lstStyle/>
          <a:p>
            <a:pPr algn="l">
              <a:buFont typeface="+mj-lt"/>
              <a:buAutoNum type="arabicPeriod"/>
            </a:pPr>
            <a:r>
              <a:rPr lang="ru-RU" dirty="0" err="1"/>
              <a:t>Сопровождаемость</a:t>
            </a:r>
            <a:r>
              <a:rPr lang="ru-RU" dirty="0"/>
              <a:t>: Поддерживаемое ПО легче поддерживать в рабочем состоянии. Когда возникают проблемы, их легче диагностировать и устранять. Это способствует снижению времени простоя и оперативности реагирования на неполадки.</a:t>
            </a:r>
          </a:p>
          <a:p>
            <a:pPr algn="l">
              <a:buFont typeface="+mj-lt"/>
              <a:buAutoNum type="arabicPeriod"/>
            </a:pPr>
            <a:r>
              <a:rPr lang="ru-RU" dirty="0"/>
              <a:t>Управление версиями: Хорошая </a:t>
            </a:r>
            <a:r>
              <a:rPr lang="ru-RU" dirty="0" err="1"/>
              <a:t>поддерживаемость</a:t>
            </a:r>
            <a:r>
              <a:rPr lang="ru-RU" dirty="0"/>
              <a:t> включает в себя систему управления версиями ПО. Это позволяет контролировать, какие версии ПО установлены, и управлять переходами между версиями. Пример: Корпоративная сеть может периодически обновляться до новых версий операционной системы для улучшения безопасности и производительности.</a:t>
            </a:r>
          </a:p>
          <a:p>
            <a:pPr algn="l">
              <a:buFont typeface="+mj-lt"/>
              <a:buAutoNum type="arabicPeriod"/>
            </a:pPr>
            <a:r>
              <a:rPr lang="ru-RU" dirty="0"/>
              <a:t>Документация и обучение: Часть </a:t>
            </a:r>
            <a:r>
              <a:rPr lang="ru-RU" dirty="0" err="1"/>
              <a:t>поддерживаемости</a:t>
            </a:r>
            <a:r>
              <a:rPr lang="ru-RU" dirty="0"/>
              <a:t> - это наличие качественной документации и программ обучения. Это помогает администраторам, разработчикам и конечным пользователям легче понимать и использовать ПО. С хорошей документацией обучение новых сотрудников становится более эффективным, исчезают ошибки из-за недопонимания инструкций.</a:t>
            </a:r>
          </a:p>
          <a:p>
            <a:endParaRPr lang="ru-RU" dirty="0"/>
          </a:p>
        </p:txBody>
      </p:sp>
    </p:spTree>
    <p:extLst>
      <p:ext uri="{BB962C8B-B14F-4D97-AF65-F5344CB8AC3E}">
        <p14:creationId xmlns:p14="http://schemas.microsoft.com/office/powerpoint/2010/main" val="78752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E4E4A71-9375-43C4-B4E0-6B17F4875B47}"/>
              </a:ext>
            </a:extLst>
          </p:cNvPr>
          <p:cNvSpPr>
            <a:spLocks noGrp="1"/>
          </p:cNvSpPr>
          <p:nvPr>
            <p:ph type="title"/>
          </p:nvPr>
        </p:nvSpPr>
        <p:spPr/>
        <p:txBody>
          <a:bodyPr/>
          <a:lstStyle/>
          <a:p>
            <a:r>
              <a:rPr lang="ru-RU" dirty="0"/>
              <a:t>Тестирование</a:t>
            </a:r>
          </a:p>
        </p:txBody>
      </p:sp>
      <p:sp>
        <p:nvSpPr>
          <p:cNvPr id="3" name="Объект 2">
            <a:extLst>
              <a:ext uri="{FF2B5EF4-FFF2-40B4-BE49-F238E27FC236}">
                <a16:creationId xmlns:a16="http://schemas.microsoft.com/office/drawing/2014/main" id="{3C829899-99F4-4CEC-90BF-5B0559E6FA7D}"/>
              </a:ext>
            </a:extLst>
          </p:cNvPr>
          <p:cNvSpPr>
            <a:spLocks noGrp="1"/>
          </p:cNvSpPr>
          <p:nvPr>
            <p:ph idx="1"/>
          </p:nvPr>
        </p:nvSpPr>
        <p:spPr>
          <a:xfrm>
            <a:off x="1097280" y="1845734"/>
            <a:ext cx="10058400" cy="4440766"/>
          </a:xfrm>
        </p:spPr>
        <p:txBody>
          <a:bodyPr>
            <a:normAutofit fontScale="77500" lnSpcReduction="20000"/>
          </a:bodyPr>
          <a:lstStyle/>
          <a:p>
            <a:pPr algn="l"/>
            <a:r>
              <a:rPr lang="ru-RU" dirty="0"/>
              <a:t>Тестирование программного обеспечения - это фундаментальный процесс, используемый для оценки его качества и пригодности к использованию. Методы тестирования могут варьироваться в зависимости от типа ПО, его целей и характеристик, которые необходимо оценить. Вот некоторые из основных методов тестирования:</a:t>
            </a:r>
          </a:p>
          <a:p>
            <a:pPr algn="l">
              <a:buFont typeface="+mj-lt"/>
              <a:buAutoNum type="arabicPeriod"/>
            </a:pPr>
            <a:r>
              <a:rPr lang="ru-RU" dirty="0"/>
              <a:t>Модульное тестирование: В этом методе программное обеспечение тестируется на уровне отдельных модулей или компонентов. Тестировщики проверяют, выполняет ли каждый модуль свои функции правильно и не вызывает ли ошибок. Это позволяет идентифицировать и устранить проблемы на ранних этапах разработки.</a:t>
            </a:r>
          </a:p>
          <a:p>
            <a:pPr algn="l">
              <a:buFont typeface="+mj-lt"/>
              <a:buAutoNum type="arabicPeriod"/>
            </a:pPr>
            <a:r>
              <a:rPr lang="ru-RU" dirty="0"/>
              <a:t>Интеграционное тестирование: Этот вид тестирования проверяет взаимодействие между различными модулями или компонентами в составе ПО. Тестируются интерфейсы, передача данных и согласованность взаимодействия между частями системы. Цель - обнаружить и устранить проблемы интеграции.</a:t>
            </a:r>
          </a:p>
          <a:p>
            <a:pPr algn="l">
              <a:buFont typeface="+mj-lt"/>
              <a:buAutoNum type="arabicPeriod"/>
            </a:pPr>
            <a:r>
              <a:rPr lang="ru-RU" dirty="0"/>
              <a:t>Системное тестирование: Этот вид тестирования проверяет ПО как единое целое, чтобы убедиться, что оно соответствует требованиям и выполняет свои функции в реальных условиях. Системное тестирование включает в себя функциональное, </a:t>
            </a:r>
            <a:r>
              <a:rPr lang="ru-RU" dirty="0" err="1"/>
              <a:t>производительностное</a:t>
            </a:r>
            <a:r>
              <a:rPr lang="ru-RU" dirty="0"/>
              <a:t>, нагрузочное и другие виды тестирования, ориентированные на весь продукт.</a:t>
            </a:r>
          </a:p>
          <a:p>
            <a:pPr algn="l">
              <a:buFont typeface="+mj-lt"/>
              <a:buAutoNum type="arabicPeriod"/>
            </a:pPr>
            <a:r>
              <a:rPr lang="ru-RU" dirty="0"/>
              <a:t>Функциональное тестирование: Оценка соответствия функциональных требований ПО. Тестировщики проверяют, выполняет ли ПО ожидаемые функции, как оно реагирует на входные данные и в какой степени соответствует заранее определенным стандартам.</a:t>
            </a:r>
          </a:p>
          <a:p>
            <a:pPr algn="l">
              <a:buFont typeface="+mj-lt"/>
              <a:buAutoNum type="arabicPeriod"/>
            </a:pPr>
            <a:r>
              <a:rPr lang="ru-RU" dirty="0" err="1"/>
              <a:t>Производительностное</a:t>
            </a:r>
            <a:r>
              <a:rPr lang="ru-RU" dirty="0"/>
              <a:t> тестирование: Оценка производительности и эффективности ПО. Это может включать в себя тестирование скорости, пропускной способности, использования ресурсов, а также способности приложения обрабатывать большие объемы данных.</a:t>
            </a:r>
          </a:p>
          <a:p>
            <a:endParaRPr lang="ru-RU" dirty="0"/>
          </a:p>
        </p:txBody>
      </p:sp>
    </p:spTree>
    <p:extLst>
      <p:ext uri="{BB962C8B-B14F-4D97-AF65-F5344CB8AC3E}">
        <p14:creationId xmlns:p14="http://schemas.microsoft.com/office/powerpoint/2010/main" val="16060775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38AC8E-3C13-4102-9F2C-EA7915655F08}"/>
              </a:ext>
            </a:extLst>
          </p:cNvPr>
          <p:cNvSpPr>
            <a:spLocks noGrp="1"/>
          </p:cNvSpPr>
          <p:nvPr>
            <p:ph type="title"/>
          </p:nvPr>
        </p:nvSpPr>
        <p:spPr/>
        <p:txBody>
          <a:bodyPr/>
          <a:lstStyle/>
          <a:p>
            <a:r>
              <a:rPr lang="ru-RU" dirty="0"/>
              <a:t>Тестирование</a:t>
            </a:r>
          </a:p>
        </p:txBody>
      </p:sp>
      <p:sp>
        <p:nvSpPr>
          <p:cNvPr id="3" name="Объект 2">
            <a:extLst>
              <a:ext uri="{FF2B5EF4-FFF2-40B4-BE49-F238E27FC236}">
                <a16:creationId xmlns:a16="http://schemas.microsoft.com/office/drawing/2014/main" id="{4AC6E8AA-100C-4407-9D6B-B3FB41FADAC2}"/>
              </a:ext>
            </a:extLst>
          </p:cNvPr>
          <p:cNvSpPr>
            <a:spLocks noGrp="1"/>
          </p:cNvSpPr>
          <p:nvPr>
            <p:ph idx="1"/>
          </p:nvPr>
        </p:nvSpPr>
        <p:spPr/>
        <p:txBody>
          <a:bodyPr>
            <a:normAutofit fontScale="92500" lnSpcReduction="20000"/>
          </a:bodyPr>
          <a:lstStyle/>
          <a:p>
            <a:pPr algn="l">
              <a:buFont typeface="+mj-lt"/>
              <a:buAutoNum type="arabicPeriod"/>
            </a:pPr>
            <a:r>
              <a:rPr lang="ru-RU" sz="2100" dirty="0"/>
              <a:t>Нагрузочное тестирование: Оценка способности ПО работать в условиях максимальной нагрузки, когда количество пользователей и объем данных значительно увеличиваются. Это позволяет выявить узкие места и оптимизировать приложение для высокой загрузки.</a:t>
            </a:r>
          </a:p>
          <a:p>
            <a:pPr algn="l">
              <a:buFont typeface="+mj-lt"/>
              <a:buAutoNum type="arabicPeriod"/>
            </a:pPr>
            <a:r>
              <a:rPr lang="ru-RU" sz="2100" dirty="0"/>
              <a:t>Сценарное тестирование: Проверка ПО на предмет того, как оно себя ведет в различных сценариях использования. Это помогает оценить, насколько ПО гибко и может адаптироваться к разным ситуациям.</a:t>
            </a:r>
          </a:p>
          <a:p>
            <a:pPr algn="l">
              <a:buFont typeface="+mj-lt"/>
              <a:buAutoNum type="arabicPeriod"/>
            </a:pPr>
            <a:r>
              <a:rPr lang="ru-RU" sz="2100" dirty="0"/>
              <a:t>Безопасность и уязвимости: Тестирование на безопасность позволяет выявить уязвимости и проверить, насколько ПО защищено от атак и взломов. Это важно для защиты данных и обеспечения конфиденциальности пользователей.</a:t>
            </a:r>
          </a:p>
          <a:p>
            <a:pPr algn="l">
              <a:buFont typeface="+mj-lt"/>
              <a:buAutoNum type="arabicPeriod"/>
            </a:pPr>
            <a:r>
              <a:rPr lang="ru-RU" sz="2100" dirty="0"/>
              <a:t>Тестирование совместимости: Проверка, как ПО взаимодействует с разными операционными системами, браузерами и другими программами. Это важно, чтобы убедиться, что ПО будет работать на широком спектре конфигураций.</a:t>
            </a:r>
          </a:p>
          <a:p>
            <a:pPr algn="l">
              <a:buFont typeface="+mj-lt"/>
              <a:buAutoNum type="arabicPeriod"/>
            </a:pPr>
            <a:r>
              <a:rPr lang="ru-RU" sz="2100" dirty="0"/>
              <a:t>Автоматизированное тестирование: Использование специальных инструментов и скриптов для автоматического выполнения тестов. Это увеличивает эффективность тестирования и позволяет быстро проверять ПО на предмет изменений.</a:t>
            </a:r>
          </a:p>
          <a:p>
            <a:endParaRPr lang="ru-RU" dirty="0"/>
          </a:p>
        </p:txBody>
      </p:sp>
    </p:spTree>
    <p:extLst>
      <p:ext uri="{BB962C8B-B14F-4D97-AF65-F5344CB8AC3E}">
        <p14:creationId xmlns:p14="http://schemas.microsoft.com/office/powerpoint/2010/main" val="37923497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5E0747-007E-450E-8B83-E12510C4074F}"/>
              </a:ext>
            </a:extLst>
          </p:cNvPr>
          <p:cNvSpPr>
            <a:spLocks noGrp="1"/>
          </p:cNvSpPr>
          <p:nvPr>
            <p:ph type="title"/>
          </p:nvPr>
        </p:nvSpPr>
        <p:spPr/>
        <p:txBody>
          <a:bodyPr/>
          <a:lstStyle/>
          <a:p>
            <a:r>
              <a:rPr lang="ru-RU" dirty="0"/>
              <a:t>Мониторинг</a:t>
            </a:r>
          </a:p>
        </p:txBody>
      </p:sp>
      <p:sp>
        <p:nvSpPr>
          <p:cNvPr id="3" name="Объект 2">
            <a:extLst>
              <a:ext uri="{FF2B5EF4-FFF2-40B4-BE49-F238E27FC236}">
                <a16:creationId xmlns:a16="http://schemas.microsoft.com/office/drawing/2014/main" id="{16B42DBE-9306-4B92-A65E-1264F53D3AF0}"/>
              </a:ext>
            </a:extLst>
          </p:cNvPr>
          <p:cNvSpPr>
            <a:spLocks noGrp="1"/>
          </p:cNvSpPr>
          <p:nvPr>
            <p:ph idx="1"/>
          </p:nvPr>
        </p:nvSpPr>
        <p:spPr/>
        <p:txBody>
          <a:bodyPr>
            <a:normAutofit fontScale="85000" lnSpcReduction="10000"/>
          </a:bodyPr>
          <a:lstStyle/>
          <a:p>
            <a:pPr algn="l"/>
            <a:r>
              <a:rPr lang="ru-RU" dirty="0"/>
              <a:t>Мониторинг играет важную роль в обеспечении надежности и качества программного обеспечения. Вот более подробное описание важности постоянного мониторинга работы ПО:</a:t>
            </a:r>
          </a:p>
          <a:p>
            <a:pPr algn="l">
              <a:buFont typeface="+mj-lt"/>
              <a:buAutoNum type="arabicPeriod"/>
            </a:pPr>
            <a:r>
              <a:rPr lang="ru-RU" dirty="0"/>
              <a:t>Выявление проблем на ранних этапах: Мониторинг помогает обнаруживать проблемы и ошибки в работе ПО на ранних этапах после выпуска или обновления. Это означает, что выявленные проблемы могут быть решены до того, как они повлияют на множество пользователей. Например, если мониторинг выявил утечку памяти или повышенное использование центрального процессора, команда разработчиков может немедленно приступить к решению этих проблем.</a:t>
            </a:r>
          </a:p>
          <a:p>
            <a:pPr algn="l">
              <a:buFont typeface="+mj-lt"/>
              <a:buAutoNum type="arabicPeriod"/>
            </a:pPr>
            <a:r>
              <a:rPr lang="ru-RU" dirty="0"/>
              <a:t>Обеспечение производительности: Мониторинг производительности позволяет выявлять медленные или неэффективные участки ПО. Это помогает командам разработчиков оптимизировать код, устранить проблемы и обеспечить более высокую производительность приложения. Например, если мониторинг выявил участок кода, который замедляет работу приложения, разработчики могут провести профилирование кода и внести улучшения.</a:t>
            </a:r>
          </a:p>
          <a:p>
            <a:pPr algn="l">
              <a:buFont typeface="+mj-lt"/>
              <a:buAutoNum type="arabicPeriod"/>
            </a:pPr>
            <a:r>
              <a:rPr lang="ru-RU" dirty="0"/>
              <a:t>Безопасность: Мониторинг безопасности помогает выявлять потенциальные атаки и уязвимости. Это важно для обнаружения несанкционированных попыток доступа, вредоносных действий и утечек данных. Если мониторинг </a:t>
            </a:r>
            <a:r>
              <a:rPr lang="ru-RU" dirty="0" err="1"/>
              <a:t>обнаручил</a:t>
            </a:r>
            <a:r>
              <a:rPr lang="ru-RU" dirty="0"/>
              <a:t> подозрительную активность, можно приступить к принятию мер по обеспечению безопасности системы.</a:t>
            </a:r>
          </a:p>
          <a:p>
            <a:endParaRPr lang="ru-RU" dirty="0"/>
          </a:p>
        </p:txBody>
      </p:sp>
    </p:spTree>
    <p:extLst>
      <p:ext uri="{BB962C8B-B14F-4D97-AF65-F5344CB8AC3E}">
        <p14:creationId xmlns:p14="http://schemas.microsoft.com/office/powerpoint/2010/main" val="3238749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A0C4158-5700-4EE3-840C-54AC20F8FB7F}"/>
              </a:ext>
            </a:extLst>
          </p:cNvPr>
          <p:cNvSpPr>
            <a:spLocks noGrp="1"/>
          </p:cNvSpPr>
          <p:nvPr>
            <p:ph type="title"/>
          </p:nvPr>
        </p:nvSpPr>
        <p:spPr/>
        <p:txBody>
          <a:bodyPr/>
          <a:lstStyle/>
          <a:p>
            <a:r>
              <a:rPr lang="ru-RU" dirty="0"/>
              <a:t>Мониторинг</a:t>
            </a:r>
          </a:p>
        </p:txBody>
      </p:sp>
      <p:sp>
        <p:nvSpPr>
          <p:cNvPr id="3" name="Объект 2">
            <a:extLst>
              <a:ext uri="{FF2B5EF4-FFF2-40B4-BE49-F238E27FC236}">
                <a16:creationId xmlns:a16="http://schemas.microsoft.com/office/drawing/2014/main" id="{609F0D36-0FD8-41F1-B866-EAB6F9A7835E}"/>
              </a:ext>
            </a:extLst>
          </p:cNvPr>
          <p:cNvSpPr>
            <a:spLocks noGrp="1"/>
          </p:cNvSpPr>
          <p:nvPr>
            <p:ph idx="1"/>
          </p:nvPr>
        </p:nvSpPr>
        <p:spPr/>
        <p:txBody>
          <a:bodyPr>
            <a:normAutofit fontScale="85000" lnSpcReduction="10000"/>
          </a:bodyPr>
          <a:lstStyle/>
          <a:p>
            <a:pPr algn="l">
              <a:buFont typeface="+mj-lt"/>
              <a:buAutoNum type="arabicPeriod"/>
            </a:pPr>
            <a:r>
              <a:rPr lang="ru-RU" dirty="0"/>
              <a:t>Соблюдение стандартов и требований: Многие организации подвержены определенным стандартам и требованиям в области информационной безопасности, производительности и надежности. Мониторинг помогает убедиться, что ПО соответствует этим стандартам. Если какие-либо параметры или метрики выходят за рамки установленных норм, это может потребовать немедленных корректирующих действий.</a:t>
            </a:r>
          </a:p>
          <a:p>
            <a:pPr algn="l">
              <a:buFont typeface="+mj-lt"/>
              <a:buAutoNum type="arabicPeriod"/>
            </a:pPr>
            <a:r>
              <a:rPr lang="ru-RU" dirty="0"/>
              <a:t>Прогнозирование нагрузки и ресурсов: Мониторинг может предоставить информацию о том, как ресурсы (например, серверы или базы данных) используются в процессе работы ПО. Это помогает прогнозировать, когда и какие ресурсы могут потребоваться, и предотвращать перегрузки или сбои.</a:t>
            </a:r>
          </a:p>
          <a:p>
            <a:pPr algn="l">
              <a:buFont typeface="+mj-lt"/>
              <a:buAutoNum type="arabicPeriod"/>
            </a:pPr>
            <a:r>
              <a:rPr lang="ru-RU" dirty="0"/>
              <a:t>Улучшение пользовательского опыта: Мониторинг также может использоваться для сбора данных о работе ПО из пользовательской перспективы. Это включает в себя информацию о времени отклика, уровне удовлетворенности пользователей, популярности функций и другие метрики. Полученные данные позволяют разработчикам анализировать и улучшать пользовательский опыт.</a:t>
            </a:r>
          </a:p>
          <a:p>
            <a:pPr algn="l">
              <a:buFont typeface="+mj-lt"/>
              <a:buAutoNum type="arabicPeriod"/>
            </a:pPr>
            <a:r>
              <a:rPr lang="ru-RU" dirty="0"/>
              <a:t>Снижение времени простоя: Мониторинг позволяет оперативно реагировать на проблемы и сбои. Это сокращает время простоя и минимизирует отрицательное воздействие на бизнес и пользователей.</a:t>
            </a:r>
          </a:p>
          <a:p>
            <a:endParaRPr lang="ru-RU" dirty="0"/>
          </a:p>
        </p:txBody>
      </p:sp>
    </p:spTree>
    <p:extLst>
      <p:ext uri="{BB962C8B-B14F-4D97-AF65-F5344CB8AC3E}">
        <p14:creationId xmlns:p14="http://schemas.microsoft.com/office/powerpoint/2010/main" val="36212311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1CA3DB-13FF-449D-AC59-72F7272F9F61}"/>
              </a:ext>
            </a:extLst>
          </p:cNvPr>
          <p:cNvSpPr>
            <a:spLocks noGrp="1"/>
          </p:cNvSpPr>
          <p:nvPr>
            <p:ph type="title"/>
          </p:nvPr>
        </p:nvSpPr>
        <p:spPr/>
        <p:txBody>
          <a:bodyPr/>
          <a:lstStyle/>
          <a:p>
            <a:r>
              <a:rPr lang="ru-RU" dirty="0"/>
              <a:t>Обратная связь от пользователей</a:t>
            </a:r>
          </a:p>
        </p:txBody>
      </p:sp>
      <p:sp>
        <p:nvSpPr>
          <p:cNvPr id="3" name="Объект 2">
            <a:extLst>
              <a:ext uri="{FF2B5EF4-FFF2-40B4-BE49-F238E27FC236}">
                <a16:creationId xmlns:a16="http://schemas.microsoft.com/office/drawing/2014/main" id="{21ECBF65-0D75-4A7D-BFC0-8910D9A436DA}"/>
              </a:ext>
            </a:extLst>
          </p:cNvPr>
          <p:cNvSpPr>
            <a:spLocks noGrp="1"/>
          </p:cNvSpPr>
          <p:nvPr>
            <p:ph idx="1"/>
          </p:nvPr>
        </p:nvSpPr>
        <p:spPr/>
        <p:txBody>
          <a:bodyPr>
            <a:normAutofit fontScale="85000" lnSpcReduction="10000"/>
          </a:bodyPr>
          <a:lstStyle/>
          <a:p>
            <a:pPr algn="l"/>
            <a:r>
              <a:rPr lang="ru-RU" dirty="0"/>
              <a:t>Обратная связь от пользователей является ценным инструментом для оценки качества и улучшения программного обеспечения. Она позволяет разработчикам и организациям понимать потребности пользователей, выявлять проблемы и уделять внимание аспектам, которые нуждаются в улучшении. Вот более подробное описание, как пользовательская обратная связь способствует оценке качества ПО и его улучшению:</a:t>
            </a:r>
          </a:p>
          <a:p>
            <a:pPr algn="l">
              <a:buFont typeface="+mj-lt"/>
              <a:buAutoNum type="arabicPeriod"/>
            </a:pPr>
            <a:r>
              <a:rPr lang="ru-RU" dirty="0"/>
              <a:t>Выявление проблем и ошибок: Пользователи, работая с программным обеспечением, могут обнаруживать ошибки, сбои или несоответствия функциональности ожиданиям. Путем предоставления обратной связи о таких проблемах пользователи помогают разработчикам быстро выявить и устранить эти проблемы.</a:t>
            </a:r>
          </a:p>
          <a:p>
            <a:pPr algn="l">
              <a:buFont typeface="+mj-lt"/>
              <a:buAutoNum type="arabicPeriod"/>
            </a:pPr>
            <a:r>
              <a:rPr lang="ru-RU" dirty="0"/>
              <a:t>Оценка удовлетворенности пользователей: Обратная связь от пользователей может включать в себя оценку пользовательского опыта и удовлетворенности. Это позволяет разработчикам понять, насколько успешно ПО удовлетворяет потребности и ожидания пользователей. При негативных отзывах или низких оценках удовлетворенности, разработчики могут работать над улучшением.</a:t>
            </a:r>
          </a:p>
          <a:p>
            <a:pPr algn="l">
              <a:buFont typeface="+mj-lt"/>
              <a:buAutoNum type="arabicPeriod"/>
            </a:pPr>
            <a:r>
              <a:rPr lang="ru-RU" dirty="0"/>
              <a:t>Пожелания и новые функции: Пользователи могут предлагать новые функции и улучшения, которые могут сделать программное обеспечение более полезным и удовлетворительным. Обратная связь в этой области позволяет определить приоритеты для будущих обновлений и дополнений.</a:t>
            </a:r>
          </a:p>
          <a:p>
            <a:endParaRPr lang="ru-RU" dirty="0"/>
          </a:p>
        </p:txBody>
      </p:sp>
    </p:spTree>
    <p:extLst>
      <p:ext uri="{BB962C8B-B14F-4D97-AF65-F5344CB8AC3E}">
        <p14:creationId xmlns:p14="http://schemas.microsoft.com/office/powerpoint/2010/main" val="27358304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166488F-3CD9-48A2-B083-F0BA5A59E9AE}"/>
              </a:ext>
            </a:extLst>
          </p:cNvPr>
          <p:cNvSpPr>
            <a:spLocks noGrp="1"/>
          </p:cNvSpPr>
          <p:nvPr>
            <p:ph type="title"/>
          </p:nvPr>
        </p:nvSpPr>
        <p:spPr/>
        <p:txBody>
          <a:bodyPr/>
          <a:lstStyle/>
          <a:p>
            <a:r>
              <a:rPr lang="ru-RU" dirty="0"/>
              <a:t>Обратная связь от пользователей</a:t>
            </a:r>
          </a:p>
        </p:txBody>
      </p:sp>
      <p:sp>
        <p:nvSpPr>
          <p:cNvPr id="3" name="Объект 2">
            <a:extLst>
              <a:ext uri="{FF2B5EF4-FFF2-40B4-BE49-F238E27FC236}">
                <a16:creationId xmlns:a16="http://schemas.microsoft.com/office/drawing/2014/main" id="{B5EA5E9D-ED97-4C12-A4C1-25934436792C}"/>
              </a:ext>
            </a:extLst>
          </p:cNvPr>
          <p:cNvSpPr>
            <a:spLocks noGrp="1"/>
          </p:cNvSpPr>
          <p:nvPr>
            <p:ph idx="1"/>
          </p:nvPr>
        </p:nvSpPr>
        <p:spPr/>
        <p:txBody>
          <a:bodyPr>
            <a:normAutofit fontScale="92500" lnSpcReduction="20000"/>
          </a:bodyPr>
          <a:lstStyle/>
          <a:p>
            <a:pPr algn="l">
              <a:buFont typeface="+mj-lt"/>
              <a:buAutoNum type="arabicPeriod"/>
            </a:pPr>
            <a:r>
              <a:rPr lang="ru-RU" sz="2100" dirty="0"/>
              <a:t>Тестирование в разнообразных сценариях: Пользователи могут использовать программное обеспечение в разнообразных сценариях, которые разработчики могли не учесть. Получение обратной связи от пользователей помогает более полно протестировать ПО и выявить потенциальные проблемы, которые могли бы остаться незамеченными.</a:t>
            </a:r>
          </a:p>
          <a:p>
            <a:pPr algn="l">
              <a:buFont typeface="+mj-lt"/>
              <a:buAutoNum type="arabicPeriod"/>
            </a:pPr>
            <a:r>
              <a:rPr lang="ru-RU" sz="2100" dirty="0"/>
              <a:t>Локализация и адаптация: Пользователи из разных стран и культур могут помочь в выявлении проблем с локализацией и адаптацией программного обеспечения под разные регионы. Обратная связь от таких пользователей помогает улучшить </a:t>
            </a:r>
            <a:r>
              <a:rPr lang="ru-RU" sz="2100" dirty="0" err="1"/>
              <a:t>мультиязычность</a:t>
            </a:r>
            <a:r>
              <a:rPr lang="ru-RU" sz="2100" dirty="0"/>
              <a:t> и доступность продукта.</a:t>
            </a:r>
          </a:p>
          <a:p>
            <a:pPr algn="l">
              <a:buFont typeface="+mj-lt"/>
              <a:buAutoNum type="arabicPeriod"/>
            </a:pPr>
            <a:r>
              <a:rPr lang="ru-RU" sz="2100" dirty="0"/>
              <a:t>Поддержка решения конфликтов: При возникновении конфликтных ситуаций или жалоб со стороны пользователей, обратная связь может помочь разрешить споры и удовлетворить интересы пользователей. Это способствует сохранению репутации и доверия к продукту.</a:t>
            </a:r>
          </a:p>
          <a:p>
            <a:pPr algn="l">
              <a:buFont typeface="+mj-lt"/>
              <a:buAutoNum type="arabicPeriod"/>
            </a:pPr>
            <a:r>
              <a:rPr lang="ru-RU" sz="2100" dirty="0"/>
              <a:t>Участие в процессе разработки: Некоторые организации позволяют пользователям активно участвовать в процессе разработки, например, путем принятия участия в бета-тестировании. Это позволяет пользователям вносить предложения и видеть, как их обратная связь воплощается в реальные улучшения.</a:t>
            </a:r>
          </a:p>
          <a:p>
            <a:endParaRPr lang="ru-RU" dirty="0"/>
          </a:p>
        </p:txBody>
      </p:sp>
    </p:spTree>
    <p:extLst>
      <p:ext uri="{BB962C8B-B14F-4D97-AF65-F5344CB8AC3E}">
        <p14:creationId xmlns:p14="http://schemas.microsoft.com/office/powerpoint/2010/main" val="2533600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8FFB2D5-10FC-4D82-ADA2-F2F2755756D7}"/>
              </a:ext>
            </a:extLst>
          </p:cNvPr>
          <p:cNvSpPr>
            <a:spLocks noGrp="1"/>
          </p:cNvSpPr>
          <p:nvPr>
            <p:ph type="title"/>
          </p:nvPr>
        </p:nvSpPr>
        <p:spPr/>
        <p:txBody>
          <a:bodyPr/>
          <a:lstStyle/>
          <a:p>
            <a:r>
              <a:rPr lang="ru-RU" dirty="0"/>
              <a:t>Идентификация рисков: Внутренние риски</a:t>
            </a:r>
          </a:p>
        </p:txBody>
      </p:sp>
      <p:sp>
        <p:nvSpPr>
          <p:cNvPr id="3" name="Объект 2">
            <a:extLst>
              <a:ext uri="{FF2B5EF4-FFF2-40B4-BE49-F238E27FC236}">
                <a16:creationId xmlns:a16="http://schemas.microsoft.com/office/drawing/2014/main" id="{042D86A3-87C9-4EC6-89A3-B4E2D16AEFDF}"/>
              </a:ext>
            </a:extLst>
          </p:cNvPr>
          <p:cNvSpPr>
            <a:spLocks noGrp="1"/>
          </p:cNvSpPr>
          <p:nvPr>
            <p:ph idx="1"/>
          </p:nvPr>
        </p:nvSpPr>
        <p:spPr/>
        <p:txBody>
          <a:bodyPr>
            <a:normAutofit fontScale="85000" lnSpcReduction="10000"/>
          </a:bodyPr>
          <a:lstStyle/>
          <a:p>
            <a:pPr algn="l">
              <a:buFont typeface="+mj-lt"/>
              <a:buAutoNum type="arabicPeriod"/>
            </a:pPr>
            <a:r>
              <a:rPr lang="ru-RU" dirty="0"/>
              <a:t>Недостаточное планирование проекта: Плохое планирование проекта разработки и внедрения ПО может стать источником риска. Неправильно установленные сроки, бюджеты, задачи и ресурсы могут привести к задержкам, недостаточному качеству и более высоким затратам.</a:t>
            </a:r>
          </a:p>
          <a:p>
            <a:pPr algn="l">
              <a:buFont typeface="+mj-lt"/>
              <a:buAutoNum type="arabicPeriod"/>
            </a:pPr>
            <a:r>
              <a:rPr lang="ru-RU" dirty="0"/>
              <a:t>Технические риски: Эти риски связаны с техническими аспектами разработки и внедрения ПО. Это может включать в себя сложности в разработке определенных функций, неудачный выбор технологий, проблемы с масштабируемостью или производительностью.</a:t>
            </a:r>
          </a:p>
          <a:p>
            <a:pPr algn="l">
              <a:buFont typeface="+mj-lt"/>
              <a:buAutoNum type="arabicPeriod"/>
            </a:pPr>
            <a:r>
              <a:rPr lang="ru-RU" dirty="0"/>
              <a:t>Неправильное тестирование: Недостаточное или некачественное тестирование ПО может привести к тому, что проблемы и ошибки обнаружатся только после внедрения. Это может снизить доверие пользователей и повлечь за собой дополнительные расходы на исправление ошибок.</a:t>
            </a:r>
          </a:p>
          <a:p>
            <a:pPr algn="l">
              <a:buFont typeface="+mj-lt"/>
              <a:buAutoNum type="arabicPeriod"/>
            </a:pPr>
            <a:r>
              <a:rPr lang="ru-RU" dirty="0"/>
              <a:t>Изменения в требованиях: Если требования к ПО меняются в процессе разработки или даже после внедрения, это может привести к задержкам и дополнительным затратам. Необходимость внесения значительных изменений может серьезно повлиять на бюджет и сроки.</a:t>
            </a:r>
          </a:p>
          <a:p>
            <a:pPr algn="l">
              <a:buFont typeface="+mj-lt"/>
              <a:buAutoNum type="arabicPeriod"/>
            </a:pPr>
            <a:r>
              <a:rPr lang="ru-RU" dirty="0"/>
              <a:t>Недостаточная подготовка персонала: Внедрение нового программного обеспечения может потребовать новых навыков и процедур у пользователей. Если персонал не подготовлен к изменениям, это может вызвать сопротивление, ошибки и простои.</a:t>
            </a:r>
          </a:p>
          <a:p>
            <a:endParaRPr lang="ru-RU" dirty="0"/>
          </a:p>
        </p:txBody>
      </p:sp>
    </p:spTree>
    <p:extLst>
      <p:ext uri="{BB962C8B-B14F-4D97-AF65-F5344CB8AC3E}">
        <p14:creationId xmlns:p14="http://schemas.microsoft.com/office/powerpoint/2010/main" val="1274299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603571-4A4F-4B6A-8E11-754AAC0F64CF}"/>
              </a:ext>
            </a:extLst>
          </p:cNvPr>
          <p:cNvSpPr>
            <a:spLocks noGrp="1"/>
          </p:cNvSpPr>
          <p:nvPr>
            <p:ph type="title"/>
          </p:nvPr>
        </p:nvSpPr>
        <p:spPr/>
        <p:txBody>
          <a:bodyPr/>
          <a:lstStyle/>
          <a:p>
            <a:r>
              <a:rPr lang="ru-RU" dirty="0"/>
              <a:t>Идентификация рисков: Внутренние риски</a:t>
            </a:r>
          </a:p>
        </p:txBody>
      </p:sp>
      <p:sp>
        <p:nvSpPr>
          <p:cNvPr id="3" name="Объект 2">
            <a:extLst>
              <a:ext uri="{FF2B5EF4-FFF2-40B4-BE49-F238E27FC236}">
                <a16:creationId xmlns:a16="http://schemas.microsoft.com/office/drawing/2014/main" id="{DE2C2AE9-D561-40E1-9C45-AB899B0F7008}"/>
              </a:ext>
            </a:extLst>
          </p:cNvPr>
          <p:cNvSpPr>
            <a:spLocks noGrp="1"/>
          </p:cNvSpPr>
          <p:nvPr>
            <p:ph idx="1"/>
          </p:nvPr>
        </p:nvSpPr>
        <p:spPr/>
        <p:txBody>
          <a:bodyPr>
            <a:normAutofit fontScale="92500" lnSpcReduction="10000"/>
          </a:bodyPr>
          <a:lstStyle/>
          <a:p>
            <a:pPr algn="l">
              <a:buFont typeface="+mj-lt"/>
              <a:buAutoNum type="arabicPeriod"/>
            </a:pPr>
            <a:r>
              <a:rPr lang="ru-RU" sz="2100" dirty="0"/>
              <a:t>Управление проектом и коммуникация: Плохое управление проектом и недостаточная коммуникация между участниками процесса могут привести к конфликтам, недопониманиям и потере важной информации.</a:t>
            </a:r>
          </a:p>
          <a:p>
            <a:pPr algn="l">
              <a:buFont typeface="+mj-lt"/>
              <a:buAutoNum type="arabicPeriod"/>
            </a:pPr>
            <a:r>
              <a:rPr lang="ru-RU" sz="2100" dirty="0"/>
              <a:t>Безопасность: Недостаточное внимание к безопасности в процессе разработки и внедрения ПО может стать источником серьезных угроз и уязвимостей, которые могут быть использованы злоумышленниками.</a:t>
            </a:r>
          </a:p>
          <a:p>
            <a:pPr algn="l">
              <a:buFont typeface="+mj-lt"/>
              <a:buAutoNum type="arabicPeriod"/>
            </a:pPr>
            <a:r>
              <a:rPr lang="ru-RU" sz="2100" dirty="0"/>
              <a:t>Зависимость от поставщиков и сторонних решений: Использование сторонних решений и компонентов может внести риск в проект в виде зависимости от сторонних поставщиков. Изменения или проблемы с поставкой могут повлиять на готовность продукта.</a:t>
            </a:r>
          </a:p>
          <a:p>
            <a:pPr algn="l">
              <a:buFont typeface="+mj-lt"/>
              <a:buAutoNum type="arabicPeriod"/>
            </a:pPr>
            <a:r>
              <a:rPr lang="ru-RU" sz="2100" dirty="0"/>
              <a:t>Инфраструктурные риски: Проблемы с инфраструктурой, такие как сетевые сбои, недоступность серверов или оборудования, могут вызвать сбои в работе ПО.</a:t>
            </a:r>
          </a:p>
          <a:p>
            <a:pPr algn="l">
              <a:buFont typeface="+mj-lt"/>
              <a:buAutoNum type="arabicPeriod"/>
            </a:pPr>
            <a:r>
              <a:rPr lang="ru-RU" sz="2100" dirty="0"/>
              <a:t>Качество и управление кодом: Низкое качество кода и недостаточное управление версиями могут привести к сложностям при внедрении новых версий ПО и исправлении ошибок.</a:t>
            </a:r>
          </a:p>
          <a:p>
            <a:endParaRPr lang="ru-RU" dirty="0"/>
          </a:p>
        </p:txBody>
      </p:sp>
    </p:spTree>
    <p:extLst>
      <p:ext uri="{BB962C8B-B14F-4D97-AF65-F5344CB8AC3E}">
        <p14:creationId xmlns:p14="http://schemas.microsoft.com/office/powerpoint/2010/main" val="5225473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F93221-AB79-48F6-BD62-7ED01661F24E}"/>
              </a:ext>
            </a:extLst>
          </p:cNvPr>
          <p:cNvSpPr>
            <a:spLocks noGrp="1"/>
          </p:cNvSpPr>
          <p:nvPr>
            <p:ph type="title"/>
          </p:nvPr>
        </p:nvSpPr>
        <p:spPr/>
        <p:txBody>
          <a:bodyPr/>
          <a:lstStyle/>
          <a:p>
            <a:r>
              <a:rPr lang="ru-RU" dirty="0"/>
              <a:t>Идентификация рисков: Внешние  риски</a:t>
            </a:r>
          </a:p>
        </p:txBody>
      </p:sp>
      <p:sp>
        <p:nvSpPr>
          <p:cNvPr id="3" name="Объект 2">
            <a:extLst>
              <a:ext uri="{FF2B5EF4-FFF2-40B4-BE49-F238E27FC236}">
                <a16:creationId xmlns:a16="http://schemas.microsoft.com/office/drawing/2014/main" id="{86CF0C45-99A4-4A55-93AB-7CC0FF88866E}"/>
              </a:ext>
            </a:extLst>
          </p:cNvPr>
          <p:cNvSpPr>
            <a:spLocks noGrp="1"/>
          </p:cNvSpPr>
          <p:nvPr>
            <p:ph idx="1"/>
          </p:nvPr>
        </p:nvSpPr>
        <p:spPr/>
        <p:txBody>
          <a:bodyPr>
            <a:normAutofit fontScale="92500" lnSpcReduction="20000"/>
          </a:bodyPr>
          <a:lstStyle/>
          <a:p>
            <a:pPr algn="l">
              <a:buFont typeface="+mj-lt"/>
              <a:buAutoNum type="arabicPeriod"/>
            </a:pPr>
            <a:r>
              <a:rPr lang="ru-RU" sz="2100" dirty="0"/>
              <a:t>Изменения в законодательстве: Изменения в законодательстве, связанные с информационной безопасностью, приватностью данных, налогообложением и другими аспектами могут повлиять на разработку и внедрение ПО. Это может потребовать изменений в приложении для соблюдения новых правил и нормативов.</a:t>
            </a:r>
          </a:p>
          <a:p>
            <a:pPr algn="l">
              <a:buFont typeface="+mj-lt"/>
              <a:buAutoNum type="arabicPeriod"/>
            </a:pPr>
            <a:r>
              <a:rPr lang="ru-RU" sz="2100" dirty="0"/>
              <a:t>Экономические факторы: Экономические изменения, такие как рецессии, инфляция, колебания курсов валют и изменения стоимости сырья, могут повлиять на бюджет и финансирование проекта. Организации могут быть вынуждены сокращать расходы или пересматривать приоритеты проектов в связи с экономической нестабильностью.</a:t>
            </a:r>
          </a:p>
          <a:p>
            <a:pPr algn="l">
              <a:buFont typeface="+mj-lt"/>
              <a:buAutoNum type="arabicPeriod"/>
            </a:pPr>
            <a:r>
              <a:rPr lang="ru-RU" sz="2100" dirty="0"/>
              <a:t>Сбои поставки и зависимость от сторонних ресурсов: Организации, особенно в мировом масштабе, могут столкнуться с риском сбоев в поставке компонентов, оборудования или услуг от сторонних поставщиков. Эти сбои могут задержать проект или привести к изменениям в выборе технологий.</a:t>
            </a:r>
          </a:p>
          <a:p>
            <a:pPr algn="l">
              <a:buFont typeface="+mj-lt"/>
              <a:buAutoNum type="arabicPeriod"/>
            </a:pPr>
            <a:r>
              <a:rPr lang="ru-RU" sz="2100" dirty="0"/>
              <a:t>Изменения в рыночных условиях: Изменения в рыночных условиях, включая изменение потребительских требований, конкуренцию и новые технологии, могут потребовать адаптации программного продукта. Если ПО не соответствует ожиданиям рынка, это может повлиять на его успешность.</a:t>
            </a:r>
          </a:p>
          <a:p>
            <a:endParaRPr lang="ru-RU" dirty="0"/>
          </a:p>
        </p:txBody>
      </p:sp>
    </p:spTree>
    <p:extLst>
      <p:ext uri="{BB962C8B-B14F-4D97-AF65-F5344CB8AC3E}">
        <p14:creationId xmlns:p14="http://schemas.microsoft.com/office/powerpoint/2010/main" val="4198758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762596A-D0E8-436B-8C12-A111727652DF}"/>
              </a:ext>
            </a:extLst>
          </p:cNvPr>
          <p:cNvSpPr>
            <a:spLocks noGrp="1"/>
          </p:cNvSpPr>
          <p:nvPr>
            <p:ph type="title"/>
          </p:nvPr>
        </p:nvSpPr>
        <p:spPr/>
        <p:txBody>
          <a:bodyPr/>
          <a:lstStyle/>
          <a:p>
            <a:r>
              <a:rPr lang="ru-RU" dirty="0"/>
              <a:t>Идентификация рисков: Внешние  риски</a:t>
            </a:r>
          </a:p>
        </p:txBody>
      </p:sp>
      <p:sp>
        <p:nvSpPr>
          <p:cNvPr id="3" name="Объект 2">
            <a:extLst>
              <a:ext uri="{FF2B5EF4-FFF2-40B4-BE49-F238E27FC236}">
                <a16:creationId xmlns:a16="http://schemas.microsoft.com/office/drawing/2014/main" id="{7C3E8286-1333-45BE-9EE5-1CFE16EDBAFF}"/>
              </a:ext>
            </a:extLst>
          </p:cNvPr>
          <p:cNvSpPr>
            <a:spLocks noGrp="1"/>
          </p:cNvSpPr>
          <p:nvPr>
            <p:ph idx="1"/>
          </p:nvPr>
        </p:nvSpPr>
        <p:spPr/>
        <p:txBody>
          <a:bodyPr/>
          <a:lstStyle/>
          <a:p>
            <a:pPr algn="l">
              <a:buFont typeface="+mj-lt"/>
              <a:buAutoNum type="arabicPeriod"/>
            </a:pPr>
            <a:r>
              <a:rPr lang="ru-RU" dirty="0"/>
              <a:t>Геополитические риски: События в мировой политике, такие как конфликты или санкции, могут повлиять на доступность ресурсов и услуг, что может вызвать проблемы в разработке и внедрении ПО.</a:t>
            </a:r>
          </a:p>
          <a:p>
            <a:pPr algn="l">
              <a:buFont typeface="+mj-lt"/>
              <a:buAutoNum type="arabicPeriod"/>
            </a:pPr>
            <a:r>
              <a:rPr lang="ru-RU" dirty="0"/>
              <a:t>Риски связанные с обеспечением безопасности: Увеличение кибератак и изменения в угрозах безопасности могут потребовать дополнительных мер по защите данных и обеспечению безопасности ПО. Недостаточная реакция на эти риски может привести к нарушению безопасности и утечкам данных.</a:t>
            </a:r>
          </a:p>
          <a:p>
            <a:pPr algn="l">
              <a:buFont typeface="+mj-lt"/>
              <a:buAutoNum type="arabicPeriod"/>
            </a:pPr>
            <a:r>
              <a:rPr lang="ru-RU" dirty="0"/>
              <a:t>Изменения в технологической среде: Новые технологии и стандарты могут внести изменения в требования к ПО. Это может потребовать пересмотра архитектуры и технологий, используемых в проекте.</a:t>
            </a:r>
          </a:p>
          <a:p>
            <a:pPr algn="l">
              <a:buFont typeface="+mj-lt"/>
              <a:buAutoNum type="arabicPeriod"/>
            </a:pPr>
            <a:r>
              <a:rPr lang="ru-RU" dirty="0"/>
              <a:t>Политические риски: Политические изменения, включая выборы и изменения внутренней политики, могут повлиять на финансирование проекта и его приоритеты.</a:t>
            </a:r>
          </a:p>
          <a:p>
            <a:endParaRPr lang="ru-RU" dirty="0"/>
          </a:p>
        </p:txBody>
      </p:sp>
    </p:spTree>
    <p:extLst>
      <p:ext uri="{BB962C8B-B14F-4D97-AF65-F5344CB8AC3E}">
        <p14:creationId xmlns:p14="http://schemas.microsoft.com/office/powerpoint/2010/main" val="3567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5711EE-7F65-420A-A99B-D4A84ECC2C1C}"/>
              </a:ext>
            </a:extLst>
          </p:cNvPr>
          <p:cNvSpPr>
            <a:spLocks noGrp="1"/>
          </p:cNvSpPr>
          <p:nvPr>
            <p:ph type="title"/>
          </p:nvPr>
        </p:nvSpPr>
        <p:spPr/>
        <p:txBody>
          <a:bodyPr/>
          <a:lstStyle/>
          <a:p>
            <a:r>
              <a:rPr lang="ru-RU" dirty="0"/>
              <a:t>Классификация рисков: Технические риски</a:t>
            </a:r>
          </a:p>
        </p:txBody>
      </p:sp>
      <p:sp>
        <p:nvSpPr>
          <p:cNvPr id="3" name="Объект 2">
            <a:extLst>
              <a:ext uri="{FF2B5EF4-FFF2-40B4-BE49-F238E27FC236}">
                <a16:creationId xmlns:a16="http://schemas.microsoft.com/office/drawing/2014/main" id="{F1B82DF4-5913-44B8-867B-57FA4E7EAA6B}"/>
              </a:ext>
            </a:extLst>
          </p:cNvPr>
          <p:cNvSpPr>
            <a:spLocks noGrp="1"/>
          </p:cNvSpPr>
          <p:nvPr>
            <p:ph idx="1"/>
          </p:nvPr>
        </p:nvSpPr>
        <p:spPr/>
        <p:txBody>
          <a:bodyPr>
            <a:normAutofit fontScale="85000" lnSpcReduction="10000"/>
          </a:bodyPr>
          <a:lstStyle/>
          <a:p>
            <a:pPr algn="l">
              <a:buFont typeface="+mj-lt"/>
              <a:buAutoNum type="arabicPeriod"/>
            </a:pPr>
            <a:r>
              <a:rPr lang="ru-RU" dirty="0"/>
              <a:t>Проблемы с аппаратным обеспечением: Эти риски могут включать в себя несоответствие аппаратных ресурсов требованиям программного продукта, сбои в работе серверов или сетевого оборудования, и недоступность ресурсов из-за технических сбоев. Эти проблемы могут вызвать задержки в проекте и требовать дополнительных затрат на обновление аппаратного обеспечения.</a:t>
            </a:r>
          </a:p>
          <a:p>
            <a:pPr algn="l">
              <a:buFont typeface="+mj-lt"/>
              <a:buAutoNum type="arabicPeriod"/>
            </a:pPr>
            <a:r>
              <a:rPr lang="ru-RU" dirty="0"/>
              <a:t>Сложности с программным обеспечением: Технические риски могут возникнуть из-за проблем в разработке, интеграции и тестировании программных компонентов. Это может включать в себя ошибки в коде, несовместимость различных версий программ, и проблемы с интеграцией сторонних библиотек и компонентов. Такие технические риски могут снизить качество ПО и требовать дополнительного времени на их устранение.</a:t>
            </a:r>
          </a:p>
          <a:p>
            <a:pPr algn="l">
              <a:buFont typeface="+mj-lt"/>
              <a:buAutoNum type="arabicPeriod"/>
            </a:pPr>
            <a:r>
              <a:rPr lang="ru-RU" dirty="0"/>
              <a:t>Сложности в масштабировании: Если проект предполагает масштабирование продукта в будущем, технические риски могут возникнуть из-за сложностей в масштабируемости программного обеспечения. Неспособность эффективно управлять ростом нагрузки и объема данных может вызвать проблемы с производительностью и доступностью.</a:t>
            </a:r>
          </a:p>
          <a:p>
            <a:pPr algn="l">
              <a:buFont typeface="+mj-lt"/>
              <a:buAutoNum type="arabicPeriod"/>
            </a:pPr>
            <a:r>
              <a:rPr lang="ru-RU" dirty="0"/>
              <a:t>Изменения в технологиях: Быстрое развитие технологий может создавать риски в виде устаревания технологий, на которых базируется ПО. Разработчики должны следить за новыми технологиями и обеспечивать адаптацию своего продукта к ним.</a:t>
            </a:r>
          </a:p>
          <a:p>
            <a:endParaRPr lang="ru-RU" dirty="0"/>
          </a:p>
        </p:txBody>
      </p:sp>
    </p:spTree>
    <p:extLst>
      <p:ext uri="{BB962C8B-B14F-4D97-AF65-F5344CB8AC3E}">
        <p14:creationId xmlns:p14="http://schemas.microsoft.com/office/powerpoint/2010/main" val="3972854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A5C15F-BC64-4A74-933E-AD1779471936}"/>
              </a:ext>
            </a:extLst>
          </p:cNvPr>
          <p:cNvSpPr>
            <a:spLocks noGrp="1"/>
          </p:cNvSpPr>
          <p:nvPr>
            <p:ph type="title"/>
          </p:nvPr>
        </p:nvSpPr>
        <p:spPr/>
        <p:txBody>
          <a:bodyPr/>
          <a:lstStyle/>
          <a:p>
            <a:r>
              <a:rPr lang="ru-RU" dirty="0"/>
              <a:t>Классификация рисков: Технические риски</a:t>
            </a:r>
          </a:p>
        </p:txBody>
      </p:sp>
      <p:sp>
        <p:nvSpPr>
          <p:cNvPr id="3" name="Объект 2">
            <a:extLst>
              <a:ext uri="{FF2B5EF4-FFF2-40B4-BE49-F238E27FC236}">
                <a16:creationId xmlns:a16="http://schemas.microsoft.com/office/drawing/2014/main" id="{F6639731-F650-40D9-B302-743BC7825529}"/>
              </a:ext>
            </a:extLst>
          </p:cNvPr>
          <p:cNvSpPr>
            <a:spLocks noGrp="1"/>
          </p:cNvSpPr>
          <p:nvPr>
            <p:ph idx="1"/>
          </p:nvPr>
        </p:nvSpPr>
        <p:spPr/>
        <p:txBody>
          <a:bodyPr>
            <a:normAutofit fontScale="92500" lnSpcReduction="10000"/>
          </a:bodyPr>
          <a:lstStyle/>
          <a:p>
            <a:pPr algn="l">
              <a:buFont typeface="+mj-lt"/>
              <a:buAutoNum type="arabicPeriod"/>
            </a:pPr>
            <a:r>
              <a:rPr lang="ru-RU" sz="2100" dirty="0"/>
              <a:t>Зависимость от ключевых сотрудников: Если разработка и внедрение ПО зависят от определенных ключевых сотрудников, это может создавать технические риски. Уход или недоступность таких сотрудников может вызвать задержки и проблемы в процессе.</a:t>
            </a:r>
          </a:p>
          <a:p>
            <a:pPr algn="l">
              <a:buFont typeface="+mj-lt"/>
              <a:buAutoNum type="arabicPeriod"/>
            </a:pPr>
            <a:r>
              <a:rPr lang="ru-RU" sz="2100" dirty="0"/>
              <a:t>Использование сторонних решений: Внедрение сторонних компонентов и библиотек может создавать риски, связанные с обновлениями и зависимостями от поставщиков. Изменения в сторонних решениях могут потребовать изменений в вашем продукте.</a:t>
            </a:r>
          </a:p>
          <a:p>
            <a:pPr algn="l">
              <a:buFont typeface="+mj-lt"/>
              <a:buAutoNum type="arabicPeriod"/>
            </a:pPr>
            <a:r>
              <a:rPr lang="ru-RU" sz="2100" dirty="0"/>
              <a:t>Управление версиями: Недостаточное управление версиями и изменениями в коде может вызвать проблемы совместимости между различными версиями программного продукта и его компонентов. Это может потребовать дополнительных ресурсов на поддержание и обновление кода.</a:t>
            </a:r>
          </a:p>
          <a:p>
            <a:pPr algn="l">
              <a:buFont typeface="+mj-lt"/>
              <a:buAutoNum type="arabicPeriod"/>
            </a:pPr>
            <a:r>
              <a:rPr lang="ru-RU" sz="2100" dirty="0"/>
              <a:t>Недостаточное тестирование и QA: Если тестирование и обеспечение качества не проводятся должным образом, это может привести к выявлению проблем и ошибок только после внедрения. Это может вызвать недовольство пользователей и дополнительные расходы на исправление ошибок.</a:t>
            </a:r>
          </a:p>
          <a:p>
            <a:endParaRPr lang="ru-RU" dirty="0"/>
          </a:p>
        </p:txBody>
      </p:sp>
    </p:spTree>
    <p:extLst>
      <p:ext uri="{BB962C8B-B14F-4D97-AF65-F5344CB8AC3E}">
        <p14:creationId xmlns:p14="http://schemas.microsoft.com/office/powerpoint/2010/main" val="2969010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4B5548-A2CD-432A-B56E-2BAA90928210}"/>
              </a:ext>
            </a:extLst>
          </p:cNvPr>
          <p:cNvSpPr>
            <a:spLocks noGrp="1"/>
          </p:cNvSpPr>
          <p:nvPr>
            <p:ph type="title"/>
          </p:nvPr>
        </p:nvSpPr>
        <p:spPr/>
        <p:txBody>
          <a:bodyPr/>
          <a:lstStyle/>
          <a:p>
            <a:r>
              <a:rPr lang="ru-RU" dirty="0"/>
              <a:t>Классификация рисков: Технические риски</a:t>
            </a:r>
          </a:p>
        </p:txBody>
      </p:sp>
      <p:sp>
        <p:nvSpPr>
          <p:cNvPr id="3" name="Объект 2">
            <a:extLst>
              <a:ext uri="{FF2B5EF4-FFF2-40B4-BE49-F238E27FC236}">
                <a16:creationId xmlns:a16="http://schemas.microsoft.com/office/drawing/2014/main" id="{60C7D17D-9F1D-4E48-A08D-7268202F7448}"/>
              </a:ext>
            </a:extLst>
          </p:cNvPr>
          <p:cNvSpPr>
            <a:spLocks noGrp="1"/>
          </p:cNvSpPr>
          <p:nvPr>
            <p:ph idx="1"/>
          </p:nvPr>
        </p:nvSpPr>
        <p:spPr/>
        <p:txBody>
          <a:bodyPr/>
          <a:lstStyle/>
          <a:p>
            <a:pPr algn="l">
              <a:buFont typeface="+mj-lt"/>
              <a:buAutoNum type="arabicPeriod"/>
            </a:pPr>
            <a:r>
              <a:rPr lang="ru-RU" dirty="0"/>
              <a:t>Тщательное планирование: Грамотное планирование проекта включает в себя оценку технических рисков и разработку планов и стратегий для их управления. Здесь важно учесть как внутренние, так и внешние факторы, которые могут повлиять на технические аспекты проекта.</a:t>
            </a:r>
          </a:p>
          <a:p>
            <a:pPr algn="l">
              <a:buFont typeface="+mj-lt"/>
              <a:buAutoNum type="arabicPeriod"/>
            </a:pPr>
            <a:r>
              <a:rPr lang="ru-RU" dirty="0"/>
              <a:t>Контроль версий: Использование систем контроля версий (например, </a:t>
            </a:r>
            <a:r>
              <a:rPr lang="ru-RU" dirty="0" err="1"/>
              <a:t>Git</a:t>
            </a:r>
            <a:r>
              <a:rPr lang="ru-RU" dirty="0"/>
              <a:t>) помогает управлять изменениями в коде, отслеживать их и обеспечивать совместимость между разными версиями ПО. Это особенно важно при сотрудничестве между разработчиками и в ходе обновлений.</a:t>
            </a:r>
          </a:p>
          <a:p>
            <a:pPr algn="l">
              <a:buFont typeface="+mj-lt"/>
              <a:buAutoNum type="arabicPeriod"/>
            </a:pPr>
            <a:r>
              <a:rPr lang="ru-RU" dirty="0"/>
              <a:t>Тестирование и обеспечение качества: Надлежащее тестирование, включая юнит-тестирование, интеграционное тестирование, и функциональное тестирование, помогает выявить проблемы и ошибки на ранних этапах разработки. Это снижает вероятность обнаружения критических ошибок после внедрения.</a:t>
            </a:r>
          </a:p>
          <a:p>
            <a:endParaRPr lang="ru-RU" dirty="0"/>
          </a:p>
        </p:txBody>
      </p:sp>
    </p:spTree>
    <p:extLst>
      <p:ext uri="{BB962C8B-B14F-4D97-AF65-F5344CB8AC3E}">
        <p14:creationId xmlns:p14="http://schemas.microsoft.com/office/powerpoint/2010/main" val="3594968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0C5A3D-C2EB-4DA7-BCC4-2581A5E563BC}"/>
              </a:ext>
            </a:extLst>
          </p:cNvPr>
          <p:cNvSpPr>
            <a:spLocks noGrp="1"/>
          </p:cNvSpPr>
          <p:nvPr>
            <p:ph type="title"/>
          </p:nvPr>
        </p:nvSpPr>
        <p:spPr/>
        <p:txBody>
          <a:bodyPr/>
          <a:lstStyle/>
          <a:p>
            <a:r>
              <a:rPr lang="ru-RU" dirty="0"/>
              <a:t>Классификация рисков: Технические риски</a:t>
            </a:r>
          </a:p>
        </p:txBody>
      </p:sp>
      <p:sp>
        <p:nvSpPr>
          <p:cNvPr id="3" name="Объект 2">
            <a:extLst>
              <a:ext uri="{FF2B5EF4-FFF2-40B4-BE49-F238E27FC236}">
                <a16:creationId xmlns:a16="http://schemas.microsoft.com/office/drawing/2014/main" id="{4BC4A88F-CE69-4A9C-A6A7-20B62766730D}"/>
              </a:ext>
            </a:extLst>
          </p:cNvPr>
          <p:cNvSpPr>
            <a:spLocks noGrp="1"/>
          </p:cNvSpPr>
          <p:nvPr>
            <p:ph idx="1"/>
          </p:nvPr>
        </p:nvSpPr>
        <p:spPr/>
        <p:txBody>
          <a:bodyPr>
            <a:normAutofit fontScale="92500" lnSpcReduction="10000"/>
          </a:bodyPr>
          <a:lstStyle/>
          <a:p>
            <a:pPr algn="l">
              <a:buFont typeface="+mj-lt"/>
              <a:buAutoNum type="arabicPeriod"/>
            </a:pPr>
            <a:r>
              <a:rPr lang="ru-RU" sz="2100" dirty="0"/>
              <a:t>Распределение задач и зависимость от ключевых сотрудников: Соблюдение хорошей практики в распределении задач и знаний помогает снизить зависимость от отдельных ключевых сотрудников. Обмен знанием и документация способствуют облегчению процесса передачи обязанностей.</a:t>
            </a:r>
          </a:p>
          <a:p>
            <a:pPr algn="l">
              <a:buFont typeface="+mj-lt"/>
              <a:buAutoNum type="arabicPeriod"/>
            </a:pPr>
            <a:r>
              <a:rPr lang="ru-RU" sz="2100" dirty="0"/>
              <a:t>Следить за изменениями в технологиях: Регулярно отслеживать изменения в технологической среде и оценивать их влияние на проект. Гибкая архитектура и выбор технологий, которые могут легко адаптироваться к новым стандартам, могут снизить технические риски.</a:t>
            </a:r>
          </a:p>
          <a:p>
            <a:pPr algn="l">
              <a:buFont typeface="+mj-lt"/>
              <a:buAutoNum type="arabicPeriod"/>
            </a:pPr>
            <a:r>
              <a:rPr lang="ru-RU" sz="2100" dirty="0"/>
              <a:t>Акцент на безопасности и тестировании на проникновение: Безопасность должна быть интегрирована в процесс разработки и должна включать в себя тестирование на проникновение для выявления и устранения уязвимостей. Это помогает предотвратить кибератаки и утечки данных.</a:t>
            </a:r>
          </a:p>
          <a:p>
            <a:pPr algn="l">
              <a:buFont typeface="+mj-lt"/>
              <a:buAutoNum type="arabicPeriod"/>
            </a:pPr>
            <a:r>
              <a:rPr lang="ru-RU" sz="2100" dirty="0"/>
              <a:t>Разработка исключительных сценариев и планов B: Включите в проектные планы </a:t>
            </a:r>
            <a:r>
              <a:rPr lang="ru-RU" sz="2100" dirty="0" err="1"/>
              <a:t>планы</a:t>
            </a:r>
            <a:r>
              <a:rPr lang="ru-RU" sz="2100" dirty="0"/>
              <a:t> реагирования на технические сбои и альтернативные сценарии действий. Это помогает быстро реагировать на непредвиденные обстоятельства.</a:t>
            </a:r>
          </a:p>
          <a:p>
            <a:endParaRPr lang="ru-RU" dirty="0"/>
          </a:p>
        </p:txBody>
      </p:sp>
    </p:spTree>
    <p:extLst>
      <p:ext uri="{BB962C8B-B14F-4D97-AF65-F5344CB8AC3E}">
        <p14:creationId xmlns:p14="http://schemas.microsoft.com/office/powerpoint/2010/main" val="2544016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3227E3-3A17-4084-8F73-77488CE3FC4A}"/>
              </a:ext>
            </a:extLst>
          </p:cNvPr>
          <p:cNvSpPr>
            <a:spLocks noGrp="1"/>
          </p:cNvSpPr>
          <p:nvPr>
            <p:ph type="title"/>
          </p:nvPr>
        </p:nvSpPr>
        <p:spPr/>
        <p:txBody>
          <a:bodyPr/>
          <a:lstStyle/>
          <a:p>
            <a:r>
              <a:rPr lang="ru-RU" dirty="0"/>
              <a:t>Классификация рисков: Организационные риски</a:t>
            </a:r>
          </a:p>
        </p:txBody>
      </p:sp>
      <p:sp>
        <p:nvSpPr>
          <p:cNvPr id="3" name="Объект 2">
            <a:extLst>
              <a:ext uri="{FF2B5EF4-FFF2-40B4-BE49-F238E27FC236}">
                <a16:creationId xmlns:a16="http://schemas.microsoft.com/office/drawing/2014/main" id="{135E0AF8-C6DA-4D12-9A5B-FC851E8CCE6C}"/>
              </a:ext>
            </a:extLst>
          </p:cNvPr>
          <p:cNvSpPr>
            <a:spLocks noGrp="1"/>
          </p:cNvSpPr>
          <p:nvPr>
            <p:ph idx="1"/>
          </p:nvPr>
        </p:nvSpPr>
        <p:spPr/>
        <p:txBody>
          <a:bodyPr>
            <a:normAutofit fontScale="92500" lnSpcReduction="20000"/>
          </a:bodyPr>
          <a:lstStyle/>
          <a:p>
            <a:pPr algn="l">
              <a:buFont typeface="+mj-lt"/>
              <a:buAutoNum type="arabicPeriod"/>
            </a:pPr>
            <a:r>
              <a:rPr lang="ru-RU" sz="2100" dirty="0"/>
              <a:t>Изменения в управленческом составе: Изменения в руководстве организации или проекта могут повлиять на приоритеты и стратегию проекта. Для управления этим риском, проектный менеджмент должен поддерживать постоянный обмен информацией с высшим руководством и соблюдать стандарты управления проектами.</a:t>
            </a:r>
          </a:p>
          <a:p>
            <a:pPr algn="l">
              <a:buFont typeface="+mj-lt"/>
              <a:buAutoNum type="arabicPeriod"/>
            </a:pPr>
            <a:r>
              <a:rPr lang="ru-RU" sz="2100" dirty="0"/>
              <a:t>Неопределенные цели и приоритеты: Неопределенные или изменяющиеся цели и приоритеты могут вызвать несогласованность в проекте и привести к затяжным спорам. Здесь важно иметь хорошо определенные цели проекта и обеспечивать четкое взаимодействие между участниками проекта.</a:t>
            </a:r>
          </a:p>
          <a:p>
            <a:pPr algn="l">
              <a:buFont typeface="+mj-lt"/>
              <a:buAutoNum type="arabicPeriod"/>
            </a:pPr>
            <a:r>
              <a:rPr lang="ru-RU" sz="2100" dirty="0"/>
              <a:t>Отсутствие ресурсов: Недостаточное финансирование, персонал или оборудование может вызвать задержки и ограничения в проекте. Управление рисками в этом случае включает в себя адекватное бюджетирование, планирование ресурсов и мониторинг.</a:t>
            </a:r>
          </a:p>
          <a:p>
            <a:pPr algn="l">
              <a:buFont typeface="+mj-lt"/>
              <a:buAutoNum type="arabicPeriod"/>
            </a:pPr>
            <a:r>
              <a:rPr lang="ru-RU" sz="2100" dirty="0"/>
              <a:t>Коммуникационные проблемы: Плохая коммуникация между участниками проекта и стейкхолдерами может вызвать недопонимание, конфликты и ошибки. Управление этим риском включает в себя установление четких каналов связи, регулярные совещания и документирование решений и изменений.</a:t>
            </a:r>
          </a:p>
          <a:p>
            <a:endParaRPr lang="ru-RU" dirty="0"/>
          </a:p>
        </p:txBody>
      </p:sp>
    </p:spTree>
    <p:extLst>
      <p:ext uri="{BB962C8B-B14F-4D97-AF65-F5344CB8AC3E}">
        <p14:creationId xmlns:p14="http://schemas.microsoft.com/office/powerpoint/2010/main" val="3901246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E0B6BD-C431-487E-BD64-6903370EE94F}"/>
              </a:ext>
            </a:extLst>
          </p:cNvPr>
          <p:cNvSpPr>
            <a:spLocks noGrp="1"/>
          </p:cNvSpPr>
          <p:nvPr>
            <p:ph type="title"/>
          </p:nvPr>
        </p:nvSpPr>
        <p:spPr/>
        <p:txBody>
          <a:bodyPr/>
          <a:lstStyle/>
          <a:p>
            <a:r>
              <a:rPr lang="ru-RU" dirty="0"/>
              <a:t>Классификация рисков: Организационные риски</a:t>
            </a:r>
          </a:p>
        </p:txBody>
      </p:sp>
      <p:sp>
        <p:nvSpPr>
          <p:cNvPr id="3" name="Объект 2">
            <a:extLst>
              <a:ext uri="{FF2B5EF4-FFF2-40B4-BE49-F238E27FC236}">
                <a16:creationId xmlns:a16="http://schemas.microsoft.com/office/drawing/2014/main" id="{56C426BB-D761-4C46-9346-133F0A375E63}"/>
              </a:ext>
            </a:extLst>
          </p:cNvPr>
          <p:cNvSpPr>
            <a:spLocks noGrp="1"/>
          </p:cNvSpPr>
          <p:nvPr>
            <p:ph idx="1"/>
          </p:nvPr>
        </p:nvSpPr>
        <p:spPr/>
        <p:txBody>
          <a:bodyPr>
            <a:normAutofit fontScale="92500" lnSpcReduction="20000"/>
          </a:bodyPr>
          <a:lstStyle/>
          <a:p>
            <a:pPr algn="l">
              <a:buFont typeface="+mj-lt"/>
              <a:buAutoNum type="arabicPeriod"/>
            </a:pPr>
            <a:r>
              <a:rPr lang="ru-RU" sz="2100" dirty="0"/>
              <a:t>Политические и культурные разногласия: Различия в политических убеждениях и корпоративной культуре между разными частями организации могут воздействовать на принятие решений и внедрение изменений. Решение этого риска может потребовать консультаций и согласования между разными уровнями и группами организации.</a:t>
            </a:r>
          </a:p>
          <a:p>
            <a:pPr algn="l">
              <a:buFont typeface="+mj-lt"/>
              <a:buAutoNum type="arabicPeriod"/>
            </a:pPr>
            <a:r>
              <a:rPr lang="ru-RU" sz="2100" dirty="0"/>
              <a:t>Смена требований или приоритетов проекта: Изменения в требованиях или приоритетах проекта после его начала могут вызвать переработку и задержки. Здесь важно установить механизмы изменения требований и их воздействия на проект, а также провести оценку влияния этих изменений.</a:t>
            </a:r>
          </a:p>
          <a:p>
            <a:pPr algn="l">
              <a:buFont typeface="+mj-lt"/>
              <a:buAutoNum type="arabicPeriod"/>
            </a:pPr>
            <a:r>
              <a:rPr lang="ru-RU" sz="2100" dirty="0"/>
              <a:t>Сложности с внедрением изменений в организации: Внедрение нового программного обеспечения может столкнуться с сопротивлением или трудностями в принятии изменений со стороны персонала. Это риск может быть </a:t>
            </a:r>
            <a:r>
              <a:rPr lang="ru-RU" sz="2100" dirty="0" err="1"/>
              <a:t>управлен</a:t>
            </a:r>
            <a:r>
              <a:rPr lang="ru-RU" sz="2100" dirty="0"/>
              <a:t> через обучение, пилотные проекты и обеспечение сопровождения при внедрении.</a:t>
            </a:r>
          </a:p>
          <a:p>
            <a:pPr algn="l">
              <a:buFont typeface="+mj-lt"/>
              <a:buAutoNum type="arabicPeriod"/>
            </a:pPr>
            <a:r>
              <a:rPr lang="ru-RU" sz="2100" dirty="0"/>
              <a:t>Неопределенность в финансировании: Изменения в бюджетировании или недостаточное финансирование могут повлиять на возможности проекта. Для снижения этого риска следует регулярно обновлять бюджет и информировать заинтересованные стороны о финансовом состоянии проекта.</a:t>
            </a:r>
          </a:p>
          <a:p>
            <a:endParaRPr lang="ru-RU" dirty="0"/>
          </a:p>
        </p:txBody>
      </p:sp>
    </p:spTree>
    <p:extLst>
      <p:ext uri="{BB962C8B-B14F-4D97-AF65-F5344CB8AC3E}">
        <p14:creationId xmlns:p14="http://schemas.microsoft.com/office/powerpoint/2010/main" val="31576877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FEABD7-E666-45E4-AD98-ACE5A7DD9EB3}"/>
              </a:ext>
            </a:extLst>
          </p:cNvPr>
          <p:cNvSpPr>
            <a:spLocks noGrp="1"/>
          </p:cNvSpPr>
          <p:nvPr>
            <p:ph type="title"/>
          </p:nvPr>
        </p:nvSpPr>
        <p:spPr/>
        <p:txBody>
          <a:bodyPr/>
          <a:lstStyle/>
          <a:p>
            <a:r>
              <a:rPr lang="ru-RU" dirty="0"/>
              <a:t>Оценка вероятности и воздействия рисков</a:t>
            </a:r>
          </a:p>
        </p:txBody>
      </p:sp>
      <p:sp>
        <p:nvSpPr>
          <p:cNvPr id="3" name="Объект 2">
            <a:extLst>
              <a:ext uri="{FF2B5EF4-FFF2-40B4-BE49-F238E27FC236}">
                <a16:creationId xmlns:a16="http://schemas.microsoft.com/office/drawing/2014/main" id="{02A1C32C-09B5-4D22-B09B-D6D9309063E1}"/>
              </a:ext>
            </a:extLst>
          </p:cNvPr>
          <p:cNvSpPr>
            <a:spLocks noGrp="1"/>
          </p:cNvSpPr>
          <p:nvPr>
            <p:ph idx="1"/>
          </p:nvPr>
        </p:nvSpPr>
        <p:spPr/>
        <p:txBody>
          <a:bodyPr>
            <a:normAutofit fontScale="92500" lnSpcReduction="20000"/>
          </a:bodyPr>
          <a:lstStyle/>
          <a:p>
            <a:pPr algn="l"/>
            <a:r>
              <a:rPr lang="ru-RU" dirty="0"/>
              <a:t>Оценка вероятности и воздействия рисков - это важный шаг в процессе управления рисками проекта. Этот процесс позволяет определить, какие риски наиболее критичны и требуют особого внимания. Для этого используются методы оценки вероятности и воздействия рисков. Вот более подробное описание этих методов:</a:t>
            </a:r>
          </a:p>
          <a:p>
            <a:pPr algn="l">
              <a:buFont typeface="+mj-lt"/>
              <a:buAutoNum type="arabicPeriod"/>
            </a:pPr>
            <a:r>
              <a:rPr lang="ru-RU" dirty="0"/>
              <a:t>Оценка вероятности рисков:</a:t>
            </a:r>
          </a:p>
          <a:p>
            <a:pPr marL="742950" lvl="1" indent="-285750" algn="l">
              <a:buFont typeface="+mj-lt"/>
              <a:buAutoNum type="arabicPeriod"/>
            </a:pPr>
            <a:r>
              <a:rPr lang="ru-RU" sz="2000" dirty="0"/>
              <a:t>Квалифицированные оценки: Этот метод включает в себя субъективную оценку вероятности каждого риска членами команды проекта, экспертами или заинтересованными сторонами. Эксперты могут использовать свой профессиональный опыт для определения вероятности возникновения риска.</a:t>
            </a:r>
          </a:p>
          <a:p>
            <a:pPr marL="742950" lvl="1" indent="-285750" algn="l">
              <a:buFont typeface="+mj-lt"/>
              <a:buAutoNum type="arabicPeriod"/>
            </a:pPr>
            <a:r>
              <a:rPr lang="ru-RU" sz="2000" dirty="0"/>
              <a:t>Исторические данные: Иногда вероятность рисков можно оценить на основе данных из прошлых проектов или событий. Это может включать в себя анализ случаев, когда подобные риски возникали ранее.</a:t>
            </a:r>
          </a:p>
          <a:p>
            <a:pPr marL="742950" lvl="1" indent="-285750" algn="l">
              <a:buFont typeface="+mj-lt"/>
              <a:buAutoNum type="arabicPeriod"/>
            </a:pPr>
            <a:r>
              <a:rPr lang="ru-RU" sz="2000" dirty="0"/>
              <a:t>Систематический анализ: Методы, такие как анализ вероятностей или деревья решений, могут использоваться для систематической оценки вероятности рисков. Они могут включать в себя математические модели и статистические данные для оценки вероятности.</a:t>
            </a:r>
          </a:p>
          <a:p>
            <a:endParaRPr lang="ru-RU" dirty="0"/>
          </a:p>
        </p:txBody>
      </p:sp>
    </p:spTree>
    <p:extLst>
      <p:ext uri="{BB962C8B-B14F-4D97-AF65-F5344CB8AC3E}">
        <p14:creationId xmlns:p14="http://schemas.microsoft.com/office/powerpoint/2010/main" val="34440444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1ED85DD-429A-42CA-8E87-67340FBFF570}"/>
              </a:ext>
            </a:extLst>
          </p:cNvPr>
          <p:cNvSpPr>
            <a:spLocks noGrp="1"/>
          </p:cNvSpPr>
          <p:nvPr>
            <p:ph type="title"/>
          </p:nvPr>
        </p:nvSpPr>
        <p:spPr/>
        <p:txBody>
          <a:bodyPr/>
          <a:lstStyle/>
          <a:p>
            <a:r>
              <a:rPr lang="ru-RU" dirty="0"/>
              <a:t>Оценка вероятности и воздействия рисков</a:t>
            </a:r>
          </a:p>
        </p:txBody>
      </p:sp>
      <p:sp>
        <p:nvSpPr>
          <p:cNvPr id="3" name="Объект 2">
            <a:extLst>
              <a:ext uri="{FF2B5EF4-FFF2-40B4-BE49-F238E27FC236}">
                <a16:creationId xmlns:a16="http://schemas.microsoft.com/office/drawing/2014/main" id="{F519FB9E-E749-4F44-9B63-E2D6B96E3A72}"/>
              </a:ext>
            </a:extLst>
          </p:cNvPr>
          <p:cNvSpPr>
            <a:spLocks noGrp="1"/>
          </p:cNvSpPr>
          <p:nvPr>
            <p:ph idx="1"/>
          </p:nvPr>
        </p:nvSpPr>
        <p:spPr>
          <a:xfrm>
            <a:off x="1097280" y="1779694"/>
            <a:ext cx="10058400" cy="4023360"/>
          </a:xfrm>
        </p:spPr>
        <p:txBody>
          <a:bodyPr>
            <a:normAutofit fontScale="92500" lnSpcReduction="10000"/>
          </a:bodyPr>
          <a:lstStyle/>
          <a:p>
            <a:pPr algn="l">
              <a:buFont typeface="+mj-lt"/>
              <a:buAutoNum type="arabicPeriod"/>
            </a:pPr>
            <a:r>
              <a:rPr lang="ru-RU" dirty="0"/>
              <a:t>Оценка воздействия рисков:</a:t>
            </a:r>
          </a:p>
          <a:p>
            <a:pPr marL="742950" lvl="1" indent="-285750" algn="l">
              <a:buFont typeface="+mj-lt"/>
              <a:buAutoNum type="arabicPeriod"/>
            </a:pPr>
            <a:r>
              <a:rPr lang="ru-RU" sz="2000" dirty="0"/>
              <a:t>Квалифицированные оценки: Подобно оценке вероятности, оценка воздействия рисков может основываться на экспертном мнении и опыте. Эксперты могут определить, насколько серьезные последствия может иметь риск для проекта.</a:t>
            </a:r>
          </a:p>
          <a:p>
            <a:pPr marL="742950" lvl="1" indent="-285750" algn="l">
              <a:buFont typeface="+mj-lt"/>
              <a:buAutoNum type="arabicPeriod"/>
            </a:pPr>
            <a:r>
              <a:rPr lang="ru-RU" sz="2000" dirty="0"/>
              <a:t>Анализ данных: Оценка воздействия может включать анализ данных и информации, которая говорит о том, какие последствия могут возникнуть при возникновении риска. Это может включать в себя расчет потерь в деньгах, времени или репутации.</a:t>
            </a:r>
          </a:p>
          <a:p>
            <a:pPr marL="742950" lvl="1" indent="-285750" algn="l">
              <a:buFont typeface="+mj-lt"/>
              <a:buAutoNum type="arabicPeriod"/>
            </a:pPr>
            <a:r>
              <a:rPr lang="ru-RU" sz="2000" dirty="0"/>
              <a:t>Информационные интервью: Взаимодействие с заинтересованными сторонами, чтобы выяснить, какие последствия они ожидают от риска. Это может дать дополнительное понимание воздействия риска на проект.</a:t>
            </a:r>
          </a:p>
          <a:p>
            <a:pPr algn="l">
              <a:buFont typeface="+mj-lt"/>
              <a:buAutoNum type="arabicPeriod"/>
            </a:pPr>
            <a:r>
              <a:rPr lang="ru-RU" dirty="0"/>
              <a:t>Матрица вероятности-воздействия: Часто оценка вероятности и воздействия рисков представляется в виде матрицы. В этой матрице риски классифицируются по степени вероятности и воздействия, что позволяет выделить наиболее критические риски. Обычно матрица разделяется на категории, такие как "низкая вероятность, низкое воздействие", "высокая вероятность, низкое воздействие" и так далее.</a:t>
            </a:r>
          </a:p>
          <a:p>
            <a:endParaRPr lang="ru-RU" dirty="0"/>
          </a:p>
        </p:txBody>
      </p:sp>
    </p:spTree>
    <p:extLst>
      <p:ext uri="{BB962C8B-B14F-4D97-AF65-F5344CB8AC3E}">
        <p14:creationId xmlns:p14="http://schemas.microsoft.com/office/powerpoint/2010/main" val="21321317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977CD7-2295-4398-B21A-FB79FA498B28}"/>
              </a:ext>
            </a:extLst>
          </p:cNvPr>
          <p:cNvSpPr>
            <a:spLocks noGrp="1"/>
          </p:cNvSpPr>
          <p:nvPr>
            <p:ph type="title"/>
          </p:nvPr>
        </p:nvSpPr>
        <p:spPr/>
        <p:txBody>
          <a:bodyPr/>
          <a:lstStyle/>
          <a:p>
            <a:r>
              <a:rPr lang="ru-RU" dirty="0"/>
              <a:t>Оценка вероятности и воздействия рисков</a:t>
            </a:r>
          </a:p>
        </p:txBody>
      </p:sp>
      <p:sp>
        <p:nvSpPr>
          <p:cNvPr id="3" name="Объект 2">
            <a:extLst>
              <a:ext uri="{FF2B5EF4-FFF2-40B4-BE49-F238E27FC236}">
                <a16:creationId xmlns:a16="http://schemas.microsoft.com/office/drawing/2014/main" id="{3426409F-4250-4A59-A93A-C3C8F707E8B4}"/>
              </a:ext>
            </a:extLst>
          </p:cNvPr>
          <p:cNvSpPr>
            <a:spLocks noGrp="1"/>
          </p:cNvSpPr>
          <p:nvPr>
            <p:ph idx="1"/>
          </p:nvPr>
        </p:nvSpPr>
        <p:spPr/>
        <p:txBody>
          <a:bodyPr/>
          <a:lstStyle/>
          <a:p>
            <a:pPr algn="l">
              <a:buFont typeface="+mj-lt"/>
              <a:buAutoNum type="arabicPeriod"/>
            </a:pPr>
            <a:r>
              <a:rPr lang="ru-RU" dirty="0"/>
              <a:t>Весовые коэффициенты: Для более точной оценки рисков, можно присвоить каждому риску весовой коэффициент, который учитывает как вероятность, так и воздействие. Например, риск с высокой вероятностью и критическим воздействием получит более высокий вес.</a:t>
            </a:r>
          </a:p>
          <a:p>
            <a:pPr algn="l">
              <a:buFont typeface="+mj-lt"/>
              <a:buAutoNum type="arabicPeriod"/>
            </a:pPr>
            <a:r>
              <a:rPr lang="ru-RU" dirty="0"/>
              <a:t>Применение методов многократной оценки: Иногда более точные оценки могут быть получены путем проведения нескольких независимых оценок вероятности и воздействия одного и того же риска разными экспертами.</a:t>
            </a:r>
          </a:p>
          <a:p>
            <a:pPr algn="l"/>
            <a:r>
              <a:rPr lang="ru-RU" dirty="0"/>
              <a:t>Оценка вероятности и воздействия рисков позволяет определить, какие риски требуют особого внимания и управления. Риски с высокой вероятностью и сильным воздействием обычно рассматриваются в первую очередь и получают приоритет в планах управления рисками.</a:t>
            </a:r>
          </a:p>
          <a:p>
            <a:endParaRPr lang="ru-RU" dirty="0"/>
          </a:p>
        </p:txBody>
      </p:sp>
    </p:spTree>
    <p:extLst>
      <p:ext uri="{BB962C8B-B14F-4D97-AF65-F5344CB8AC3E}">
        <p14:creationId xmlns:p14="http://schemas.microsoft.com/office/powerpoint/2010/main" val="24337580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38ED28-BA08-45E4-A8F0-EFD9295690B0}"/>
              </a:ext>
            </a:extLst>
          </p:cNvPr>
          <p:cNvSpPr>
            <a:spLocks noGrp="1"/>
          </p:cNvSpPr>
          <p:nvPr>
            <p:ph type="title"/>
          </p:nvPr>
        </p:nvSpPr>
        <p:spPr/>
        <p:txBody>
          <a:bodyPr/>
          <a:lstStyle/>
          <a:p>
            <a:r>
              <a:rPr lang="ru-RU" dirty="0"/>
              <a:t>Разработка стратегий управления рисками</a:t>
            </a:r>
          </a:p>
        </p:txBody>
      </p:sp>
      <p:sp>
        <p:nvSpPr>
          <p:cNvPr id="3" name="Объект 2">
            <a:extLst>
              <a:ext uri="{FF2B5EF4-FFF2-40B4-BE49-F238E27FC236}">
                <a16:creationId xmlns:a16="http://schemas.microsoft.com/office/drawing/2014/main" id="{4B91626B-3D9C-4FFF-B476-77DB3CCC06F3}"/>
              </a:ext>
            </a:extLst>
          </p:cNvPr>
          <p:cNvSpPr>
            <a:spLocks noGrp="1"/>
          </p:cNvSpPr>
          <p:nvPr>
            <p:ph idx="1"/>
          </p:nvPr>
        </p:nvSpPr>
        <p:spPr/>
        <p:txBody>
          <a:bodyPr>
            <a:normAutofit lnSpcReduction="10000"/>
          </a:bodyPr>
          <a:lstStyle/>
          <a:p>
            <a:pPr algn="l"/>
            <a:r>
              <a:rPr lang="ru-RU" sz="2400" dirty="0"/>
              <a:t>Разработка стратегий управления рисками - это важный этап в процессе управления проектом или бизнесом. В зависимости от характера риска и целей проекта, могут использоваться различные стратегии управления рисками. Рассмотрим более подробно основные стратегии:</a:t>
            </a:r>
          </a:p>
          <a:p>
            <a:pPr algn="l">
              <a:buFont typeface="+mj-lt"/>
              <a:buAutoNum type="arabicPeriod"/>
            </a:pPr>
            <a:r>
              <a:rPr lang="ru-RU" sz="2400" dirty="0"/>
              <a:t>Избегание риска (Risk </a:t>
            </a:r>
            <a:r>
              <a:rPr lang="ru-RU" sz="2400" dirty="0" err="1"/>
              <a:t>Avoidance</a:t>
            </a:r>
            <a:r>
              <a:rPr lang="ru-RU" sz="2400" dirty="0"/>
              <a:t>):</a:t>
            </a:r>
          </a:p>
          <a:p>
            <a:pPr marL="742950" lvl="1" indent="-285750" algn="l">
              <a:buFont typeface="+mj-lt"/>
              <a:buAutoNum type="arabicPeriod"/>
            </a:pPr>
            <a:r>
              <a:rPr lang="ru-RU" sz="2400" dirty="0"/>
              <a:t>Суть: Эта стратегия заключается в принятии мер для предотвращения возникновения риска. Она часто используется, когда риск считается неприемлемым и его воздействие должно быть полностью исключено.</a:t>
            </a:r>
          </a:p>
          <a:p>
            <a:pPr marL="742950" lvl="1" indent="-285750" algn="l">
              <a:buFont typeface="+mj-lt"/>
              <a:buAutoNum type="arabicPeriod"/>
            </a:pPr>
            <a:r>
              <a:rPr lang="ru-RU" sz="2400" dirty="0"/>
              <a:t>Пример: Если проект по разработке программного продукта сталкивается с риском потери данных из-за сбоя серверов, можно избежать этого риска, перенеся данные в облачное хранилище с надежными резервными копиями.</a:t>
            </a:r>
          </a:p>
          <a:p>
            <a:endParaRPr lang="ru-RU" dirty="0"/>
          </a:p>
        </p:txBody>
      </p:sp>
    </p:spTree>
    <p:extLst>
      <p:ext uri="{BB962C8B-B14F-4D97-AF65-F5344CB8AC3E}">
        <p14:creationId xmlns:p14="http://schemas.microsoft.com/office/powerpoint/2010/main" val="11958204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09B9C6-F72D-48D4-B9EE-2A62480DF6E3}"/>
              </a:ext>
            </a:extLst>
          </p:cNvPr>
          <p:cNvSpPr>
            <a:spLocks noGrp="1"/>
          </p:cNvSpPr>
          <p:nvPr>
            <p:ph type="title"/>
          </p:nvPr>
        </p:nvSpPr>
        <p:spPr/>
        <p:txBody>
          <a:bodyPr/>
          <a:lstStyle/>
          <a:p>
            <a:r>
              <a:rPr lang="ru-RU" dirty="0"/>
              <a:t>Разработка стратегий управления рисками</a:t>
            </a:r>
          </a:p>
        </p:txBody>
      </p:sp>
      <p:sp>
        <p:nvSpPr>
          <p:cNvPr id="3" name="Объект 2">
            <a:extLst>
              <a:ext uri="{FF2B5EF4-FFF2-40B4-BE49-F238E27FC236}">
                <a16:creationId xmlns:a16="http://schemas.microsoft.com/office/drawing/2014/main" id="{93ABA707-31D8-486D-8195-F2F5D4C14D97}"/>
              </a:ext>
            </a:extLst>
          </p:cNvPr>
          <p:cNvSpPr>
            <a:spLocks noGrp="1"/>
          </p:cNvSpPr>
          <p:nvPr>
            <p:ph idx="1"/>
          </p:nvPr>
        </p:nvSpPr>
        <p:spPr/>
        <p:txBody>
          <a:bodyPr>
            <a:normAutofit lnSpcReduction="10000"/>
          </a:bodyPr>
          <a:lstStyle/>
          <a:p>
            <a:pPr algn="l">
              <a:buFont typeface="+mj-lt"/>
              <a:buAutoNum type="arabicPeriod"/>
            </a:pPr>
            <a:r>
              <a:rPr lang="ru-RU" dirty="0"/>
              <a:t>Снижение риска (Risk </a:t>
            </a:r>
            <a:r>
              <a:rPr lang="ru-RU" dirty="0" err="1"/>
              <a:t>Reduction</a:t>
            </a:r>
            <a:r>
              <a:rPr lang="ru-RU" dirty="0"/>
              <a:t>):</a:t>
            </a:r>
          </a:p>
          <a:p>
            <a:pPr marL="742950" lvl="1" indent="-285750" algn="l">
              <a:buFont typeface="+mj-lt"/>
              <a:buAutoNum type="arabicPeriod"/>
            </a:pPr>
            <a:r>
              <a:rPr lang="ru-RU" sz="2000" dirty="0"/>
              <a:t>Суть: Снижение риска заключается в принятии мер для уменьшения вероятности возникновения риска или смягчения его воздействия на проект. Эта стратегия часто используется, когда риск остается высоким, но его последствия можно уменьшить.</a:t>
            </a:r>
          </a:p>
          <a:p>
            <a:pPr marL="742950" lvl="1" indent="-285750" algn="l">
              <a:buFont typeface="+mj-lt"/>
              <a:buAutoNum type="arabicPeriod"/>
            </a:pPr>
            <a:r>
              <a:rPr lang="ru-RU" sz="2000" dirty="0"/>
              <a:t>Пример: Если риском является возможное повреждение оборудования в производстве из-за скачков напряжения, можно установить стабилизаторы напряжения, чтобы снизить вероятность повреждения.</a:t>
            </a:r>
          </a:p>
          <a:p>
            <a:pPr algn="l">
              <a:buFont typeface="+mj-lt"/>
              <a:buAutoNum type="arabicPeriod"/>
            </a:pPr>
            <a:r>
              <a:rPr lang="ru-RU" dirty="0"/>
              <a:t>Перенос риска (Risk Transfer):</a:t>
            </a:r>
          </a:p>
          <a:p>
            <a:pPr marL="742950" lvl="1" indent="-285750" algn="l">
              <a:buFont typeface="+mj-lt"/>
              <a:buAutoNum type="arabicPeriod"/>
            </a:pPr>
            <a:r>
              <a:rPr lang="ru-RU" sz="2000" dirty="0"/>
              <a:t>Суть: Перенос риска подразумевает делегирование ответственности за управление риском другой стороне, часто за вознаграждение. Обычно используется в контексте страхования или договоров.</a:t>
            </a:r>
          </a:p>
          <a:p>
            <a:pPr marL="742950" lvl="1" indent="-285750" algn="l">
              <a:buFont typeface="+mj-lt"/>
              <a:buAutoNum type="arabicPeriod"/>
            </a:pPr>
            <a:r>
              <a:rPr lang="ru-RU" sz="2000" dirty="0"/>
              <a:t>Пример: Владелец недвижимости может переложить ответственность за ущерб от стихийных бедствий на страховую компанию, выплатив страховку на случай природных катаклизмов.</a:t>
            </a:r>
          </a:p>
          <a:p>
            <a:endParaRPr lang="ru-RU" dirty="0"/>
          </a:p>
        </p:txBody>
      </p:sp>
    </p:spTree>
    <p:extLst>
      <p:ext uri="{BB962C8B-B14F-4D97-AF65-F5344CB8AC3E}">
        <p14:creationId xmlns:p14="http://schemas.microsoft.com/office/powerpoint/2010/main" val="34366453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448890-6755-475A-96E3-2F20EAA50EC2}"/>
              </a:ext>
            </a:extLst>
          </p:cNvPr>
          <p:cNvSpPr>
            <a:spLocks noGrp="1"/>
          </p:cNvSpPr>
          <p:nvPr>
            <p:ph type="title"/>
          </p:nvPr>
        </p:nvSpPr>
        <p:spPr/>
        <p:txBody>
          <a:bodyPr/>
          <a:lstStyle/>
          <a:p>
            <a:r>
              <a:rPr lang="ru-RU" dirty="0"/>
              <a:t>Разработка стратегий управления рисками</a:t>
            </a:r>
          </a:p>
        </p:txBody>
      </p:sp>
      <p:sp>
        <p:nvSpPr>
          <p:cNvPr id="3" name="Объект 2">
            <a:extLst>
              <a:ext uri="{FF2B5EF4-FFF2-40B4-BE49-F238E27FC236}">
                <a16:creationId xmlns:a16="http://schemas.microsoft.com/office/drawing/2014/main" id="{112B2303-F69E-4CBC-B7A0-8A5ABB42A4FA}"/>
              </a:ext>
            </a:extLst>
          </p:cNvPr>
          <p:cNvSpPr>
            <a:spLocks noGrp="1"/>
          </p:cNvSpPr>
          <p:nvPr>
            <p:ph idx="1"/>
          </p:nvPr>
        </p:nvSpPr>
        <p:spPr/>
        <p:txBody>
          <a:bodyPr>
            <a:normAutofit lnSpcReduction="10000"/>
          </a:bodyPr>
          <a:lstStyle/>
          <a:p>
            <a:pPr algn="l">
              <a:buFont typeface="+mj-lt"/>
              <a:buAutoNum type="arabicPeriod"/>
            </a:pPr>
            <a:r>
              <a:rPr lang="ru-RU" dirty="0"/>
              <a:t>Принятие риска (Risk </a:t>
            </a:r>
            <a:r>
              <a:rPr lang="ru-RU" dirty="0" err="1"/>
              <a:t>Acceptance</a:t>
            </a:r>
            <a:r>
              <a:rPr lang="ru-RU" dirty="0"/>
              <a:t>):</a:t>
            </a:r>
          </a:p>
          <a:p>
            <a:pPr marL="742950" lvl="1" indent="-285750" algn="l">
              <a:buFont typeface="+mj-lt"/>
              <a:buAutoNum type="arabicPeriod"/>
            </a:pPr>
            <a:r>
              <a:rPr lang="ru-RU" sz="2000" dirty="0"/>
              <a:t>Суть: Принятие риска означает осознанный выбор продолжить без принятия дополнительных мер по управлению риском. Эта стратегия используется, когда риск считается приемлемым, и его затраты на управление могут быть выше, чем потенциальные убытки.</a:t>
            </a:r>
          </a:p>
          <a:p>
            <a:pPr marL="742950" lvl="1" indent="-285750" algn="l">
              <a:buFont typeface="+mj-lt"/>
              <a:buAutoNum type="arabicPeriod"/>
            </a:pPr>
            <a:r>
              <a:rPr lang="ru-RU" sz="2000" dirty="0"/>
              <a:t>Пример: При разработке стартап-проекта, основатель может принять риск неудачи на ранних этапах, зная, что это нормальная часть предпринимательства.</a:t>
            </a:r>
          </a:p>
          <a:p>
            <a:pPr algn="l">
              <a:buFont typeface="+mj-lt"/>
              <a:buAutoNum type="arabicPeriod"/>
            </a:pPr>
            <a:r>
              <a:rPr lang="ru-RU" dirty="0"/>
              <a:t>Активное управление рисками (Active Risk Management):</a:t>
            </a:r>
          </a:p>
          <a:p>
            <a:pPr marL="742950" lvl="1" indent="-285750" algn="l">
              <a:buFont typeface="+mj-lt"/>
              <a:buAutoNum type="arabicPeriod"/>
            </a:pPr>
            <a:r>
              <a:rPr lang="ru-RU" sz="2000" dirty="0"/>
              <a:t>Суть: Эта стратегия включает в себя постоянное отслеживание и анализ рисков на протяжении всего проекта и принятие мер при необходимости. Активное управление рисками помогает своевременно реагировать на изменяющиеся обстоятельства.</a:t>
            </a:r>
          </a:p>
          <a:p>
            <a:pPr marL="742950" lvl="1" indent="-285750" algn="l">
              <a:buFont typeface="+mj-lt"/>
              <a:buAutoNum type="arabicPeriod"/>
            </a:pPr>
            <a:r>
              <a:rPr lang="ru-RU" sz="2000" dirty="0"/>
              <a:t>Пример: В процессе разработки большого информационного проекта, команда активно отслеживает риски, связанные с изменениями в требованиях заказчика, и быстро принимает меры по их управлению.</a:t>
            </a:r>
          </a:p>
          <a:p>
            <a:endParaRPr lang="ru-RU" dirty="0"/>
          </a:p>
        </p:txBody>
      </p:sp>
    </p:spTree>
    <p:extLst>
      <p:ext uri="{BB962C8B-B14F-4D97-AF65-F5344CB8AC3E}">
        <p14:creationId xmlns:p14="http://schemas.microsoft.com/office/powerpoint/2010/main" val="31435426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15FB4A-2902-42CD-8835-5D9FC69FE2E6}"/>
              </a:ext>
            </a:extLst>
          </p:cNvPr>
          <p:cNvSpPr>
            <a:spLocks noGrp="1"/>
          </p:cNvSpPr>
          <p:nvPr>
            <p:ph type="title"/>
          </p:nvPr>
        </p:nvSpPr>
        <p:spPr/>
        <p:txBody>
          <a:bodyPr/>
          <a:lstStyle/>
          <a:p>
            <a:r>
              <a:rPr lang="ru-RU" dirty="0"/>
              <a:t>Инструменты и методы для анализа рисков и качества. SWOT-анализ</a:t>
            </a:r>
          </a:p>
        </p:txBody>
      </p:sp>
      <p:sp>
        <p:nvSpPr>
          <p:cNvPr id="3" name="Объект 2">
            <a:extLst>
              <a:ext uri="{FF2B5EF4-FFF2-40B4-BE49-F238E27FC236}">
                <a16:creationId xmlns:a16="http://schemas.microsoft.com/office/drawing/2014/main" id="{C69C4681-081F-41B6-AC8F-36E774736A31}"/>
              </a:ext>
            </a:extLst>
          </p:cNvPr>
          <p:cNvSpPr>
            <a:spLocks noGrp="1"/>
          </p:cNvSpPr>
          <p:nvPr>
            <p:ph idx="1"/>
          </p:nvPr>
        </p:nvSpPr>
        <p:spPr>
          <a:xfrm>
            <a:off x="1097280" y="1845734"/>
            <a:ext cx="10058400" cy="4478866"/>
          </a:xfrm>
        </p:spPr>
        <p:txBody>
          <a:bodyPr>
            <a:normAutofit fontScale="92500" lnSpcReduction="20000"/>
          </a:bodyPr>
          <a:lstStyle/>
          <a:p>
            <a:pPr algn="l"/>
            <a:r>
              <a:rPr lang="ru-RU" dirty="0"/>
              <a:t>SWOT-анализ (SWOT </a:t>
            </a:r>
            <a:r>
              <a:rPr lang="ru-RU" dirty="0" err="1"/>
              <a:t>stands</a:t>
            </a:r>
            <a:r>
              <a:rPr lang="ru-RU" dirty="0"/>
              <a:t> </a:t>
            </a:r>
            <a:r>
              <a:rPr lang="ru-RU" dirty="0" err="1"/>
              <a:t>for</a:t>
            </a:r>
            <a:r>
              <a:rPr lang="ru-RU" dirty="0"/>
              <a:t> </a:t>
            </a:r>
            <a:r>
              <a:rPr lang="ru-RU" dirty="0" err="1"/>
              <a:t>Strengths</a:t>
            </a:r>
            <a:r>
              <a:rPr lang="ru-RU" dirty="0"/>
              <a:t>, </a:t>
            </a:r>
            <a:r>
              <a:rPr lang="ru-RU" dirty="0" err="1"/>
              <a:t>Weaknesses</a:t>
            </a:r>
            <a:r>
              <a:rPr lang="ru-RU" dirty="0"/>
              <a:t>, </a:t>
            </a:r>
            <a:r>
              <a:rPr lang="ru-RU" dirty="0" err="1"/>
              <a:t>Opportunities</a:t>
            </a:r>
            <a:r>
              <a:rPr lang="ru-RU" dirty="0"/>
              <a:t>, </a:t>
            </a:r>
            <a:r>
              <a:rPr lang="ru-RU" dirty="0" err="1"/>
              <a:t>and</a:t>
            </a:r>
            <a:r>
              <a:rPr lang="ru-RU" dirty="0"/>
              <a:t> </a:t>
            </a:r>
            <a:r>
              <a:rPr lang="ru-RU" dirty="0" err="1"/>
              <a:t>Threats</a:t>
            </a:r>
            <a:r>
              <a:rPr lang="ru-RU" dirty="0"/>
              <a:t>) — это инструмент стратегического анализа, который помогает исследовать внутреннюю и внешнюю среду проекта или организации. Он разделяет факторы на четыре основные категории:</a:t>
            </a:r>
          </a:p>
          <a:p>
            <a:pPr algn="l">
              <a:buFont typeface="+mj-lt"/>
              <a:buAutoNum type="arabicPeriod"/>
            </a:pPr>
            <a:r>
              <a:rPr lang="ru-RU" dirty="0"/>
              <a:t>Сильные стороны (</a:t>
            </a:r>
            <a:r>
              <a:rPr lang="ru-RU" dirty="0" err="1"/>
              <a:t>Strengths</a:t>
            </a:r>
            <a:r>
              <a:rPr lang="ru-RU" dirty="0"/>
              <a:t>): Сильные стороны относятся к внутренним положительным аспектам проекта или организации. Это то, что вы делаете хорошо и в чем у вас преимущества перед конкурентами. Сюда могут входить опытные сотрудники, высококачественные продукты, хорошая репутация и т. д.</a:t>
            </a:r>
          </a:p>
          <a:p>
            <a:pPr algn="l">
              <a:buFont typeface="+mj-lt"/>
              <a:buAutoNum type="arabicPeriod"/>
            </a:pPr>
            <a:r>
              <a:rPr lang="ru-RU" dirty="0"/>
              <a:t>Слабые стороны (</a:t>
            </a:r>
            <a:r>
              <a:rPr lang="ru-RU" dirty="0" err="1"/>
              <a:t>Weaknesses</a:t>
            </a:r>
            <a:r>
              <a:rPr lang="ru-RU" dirty="0"/>
              <a:t>): Слабые стороны также относятся к внутренним аспектам, но это негативные характеристики или недостатки вашего проекта или организации. Это то, в чем вы можете уступать конкурентам или что требует улучшения. Это могут быть ограниченные ресурсы, недостаточная квалификация сотрудников и другие внутренние проблемы.</a:t>
            </a:r>
          </a:p>
          <a:p>
            <a:pPr algn="l">
              <a:buFont typeface="+mj-lt"/>
              <a:buAutoNum type="arabicPeriod"/>
            </a:pPr>
            <a:r>
              <a:rPr lang="ru-RU" dirty="0"/>
              <a:t>Возможности (</a:t>
            </a:r>
            <a:r>
              <a:rPr lang="ru-RU" dirty="0" err="1"/>
              <a:t>Opportunities</a:t>
            </a:r>
            <a:r>
              <a:rPr lang="ru-RU" dirty="0"/>
              <a:t>): Возможности - это внешние факторы, которые могут быть положительными для вашего проекта или организации. Это могут быть рыночные тренды, изменения в законодательстве, технологические инновации и другие события или условия, которые вы можете использовать в свою пользу.</a:t>
            </a:r>
          </a:p>
          <a:p>
            <a:pPr algn="l">
              <a:buFont typeface="+mj-lt"/>
              <a:buAutoNum type="arabicPeriod"/>
            </a:pPr>
            <a:r>
              <a:rPr lang="ru-RU" dirty="0"/>
              <a:t>Угрозы (</a:t>
            </a:r>
            <a:r>
              <a:rPr lang="ru-RU" dirty="0" err="1"/>
              <a:t>Threats</a:t>
            </a:r>
            <a:r>
              <a:rPr lang="ru-RU" dirty="0"/>
              <a:t>): Угрозы, напротив, также внешние, но это факторы, которые могут нанести вред вашему проекту или организации. Это могут быть экономические кризисы, конкуренция, изменения в законодательстве или другие факторы, которые могут ухудшить ваше положение.</a:t>
            </a:r>
          </a:p>
          <a:p>
            <a:endParaRPr lang="ru-RU" dirty="0"/>
          </a:p>
        </p:txBody>
      </p:sp>
    </p:spTree>
    <p:extLst>
      <p:ext uri="{BB962C8B-B14F-4D97-AF65-F5344CB8AC3E}">
        <p14:creationId xmlns:p14="http://schemas.microsoft.com/office/powerpoint/2010/main" val="32043449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9B0261-5711-437C-8338-C59406EE3DCD}"/>
              </a:ext>
            </a:extLst>
          </p:cNvPr>
          <p:cNvSpPr>
            <a:spLocks noGrp="1"/>
          </p:cNvSpPr>
          <p:nvPr>
            <p:ph type="title"/>
          </p:nvPr>
        </p:nvSpPr>
        <p:spPr/>
        <p:txBody>
          <a:bodyPr/>
          <a:lstStyle/>
          <a:p>
            <a:r>
              <a:rPr lang="ru-RU" dirty="0"/>
              <a:t>Инструменты и методы для анализа рисков и качества. SWOT-анализ</a:t>
            </a:r>
          </a:p>
        </p:txBody>
      </p:sp>
      <p:sp>
        <p:nvSpPr>
          <p:cNvPr id="3" name="Объект 2">
            <a:extLst>
              <a:ext uri="{FF2B5EF4-FFF2-40B4-BE49-F238E27FC236}">
                <a16:creationId xmlns:a16="http://schemas.microsoft.com/office/drawing/2014/main" id="{01268F4F-E991-475D-96CF-813245C1D3A2}"/>
              </a:ext>
            </a:extLst>
          </p:cNvPr>
          <p:cNvSpPr>
            <a:spLocks noGrp="1"/>
          </p:cNvSpPr>
          <p:nvPr>
            <p:ph idx="1"/>
          </p:nvPr>
        </p:nvSpPr>
        <p:spPr/>
        <p:txBody>
          <a:bodyPr/>
          <a:lstStyle/>
          <a:p>
            <a:pPr algn="l"/>
            <a:r>
              <a:rPr lang="ru-RU" dirty="0"/>
              <a:t>Процесс SWOT-анализа обычно включает в себя следующие шаги:</a:t>
            </a:r>
          </a:p>
          <a:p>
            <a:pPr algn="l">
              <a:buFont typeface="+mj-lt"/>
              <a:buAutoNum type="arabicPeriod"/>
            </a:pPr>
            <a:r>
              <a:rPr lang="ru-RU" dirty="0"/>
              <a:t>Идентификация факторов: Определите сильные и слабые стороны внутри вашей организации или проекта, а также возможности и угрозы во внешней среде.</a:t>
            </a:r>
          </a:p>
          <a:p>
            <a:pPr algn="l">
              <a:buFont typeface="+mj-lt"/>
              <a:buAutoNum type="arabicPeriod"/>
            </a:pPr>
            <a:r>
              <a:rPr lang="ru-RU" dirty="0"/>
              <a:t>Оценка факторов: После определения факторов оцените их, чтобы понять, как они важны и как они взаимосвязаны.</a:t>
            </a:r>
          </a:p>
          <a:p>
            <a:pPr algn="l">
              <a:buFont typeface="+mj-lt"/>
              <a:buAutoNum type="arabicPeriod"/>
            </a:pPr>
            <a:r>
              <a:rPr lang="ru-RU" dirty="0"/>
              <a:t>Разработка стратегий: Исходя из результатов анализа, разработайте стратегии, которые позволят максимально использовать сильные стороны, устранить или уменьшить слабости, использовать возможности и смягчить угрозы.</a:t>
            </a:r>
          </a:p>
          <a:p>
            <a:pPr algn="l">
              <a:buFont typeface="+mj-lt"/>
              <a:buAutoNum type="arabicPeriod"/>
            </a:pPr>
            <a:r>
              <a:rPr lang="ru-RU" dirty="0"/>
              <a:t>Реализация планов: После разработки стратегий переходите к их реализации, следя за изменениями в окружающей среде и адаптируя стратегии при необходимости.</a:t>
            </a:r>
          </a:p>
          <a:p>
            <a:endParaRPr lang="ru-RU" dirty="0"/>
          </a:p>
        </p:txBody>
      </p:sp>
    </p:spTree>
    <p:extLst>
      <p:ext uri="{BB962C8B-B14F-4D97-AF65-F5344CB8AC3E}">
        <p14:creationId xmlns:p14="http://schemas.microsoft.com/office/powerpoint/2010/main" val="929173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9BFFEF5-4629-476E-B382-D195DE6117CF}"/>
              </a:ext>
            </a:extLst>
          </p:cNvPr>
          <p:cNvSpPr>
            <a:spLocks noGrp="1"/>
          </p:cNvSpPr>
          <p:nvPr>
            <p:ph type="title"/>
          </p:nvPr>
        </p:nvSpPr>
        <p:spPr/>
        <p:txBody>
          <a:bodyPr/>
          <a:lstStyle/>
          <a:p>
            <a:r>
              <a:rPr lang="ru-RU" dirty="0"/>
              <a:t>Анализ </a:t>
            </a:r>
            <a:r>
              <a:rPr lang="en-US" dirty="0"/>
              <a:t>FMEA</a:t>
            </a:r>
            <a:endParaRPr lang="ru-RU" dirty="0"/>
          </a:p>
        </p:txBody>
      </p:sp>
      <p:sp>
        <p:nvSpPr>
          <p:cNvPr id="3" name="Объект 2">
            <a:extLst>
              <a:ext uri="{FF2B5EF4-FFF2-40B4-BE49-F238E27FC236}">
                <a16:creationId xmlns:a16="http://schemas.microsoft.com/office/drawing/2014/main" id="{D04485F1-F581-48FB-8FC0-107036969EFA}"/>
              </a:ext>
            </a:extLst>
          </p:cNvPr>
          <p:cNvSpPr>
            <a:spLocks noGrp="1"/>
          </p:cNvSpPr>
          <p:nvPr>
            <p:ph idx="1"/>
          </p:nvPr>
        </p:nvSpPr>
        <p:spPr/>
        <p:txBody>
          <a:bodyPr>
            <a:normAutofit fontScale="92500" lnSpcReduction="20000"/>
          </a:bodyPr>
          <a:lstStyle/>
          <a:p>
            <a:r>
              <a:rPr lang="ru-RU" sz="3600" b="1" dirty="0"/>
              <a:t>Анализ потенциальных рисков и их последствий (</a:t>
            </a:r>
            <a:r>
              <a:rPr lang="ru-RU" sz="3600" b="1" dirty="0" err="1"/>
              <a:t>Failure</a:t>
            </a:r>
            <a:r>
              <a:rPr lang="ru-RU" sz="3600" b="1" dirty="0"/>
              <a:t> Mode </a:t>
            </a:r>
            <a:r>
              <a:rPr lang="ru-RU" sz="3600" b="1" dirty="0" err="1"/>
              <a:t>and</a:t>
            </a:r>
            <a:r>
              <a:rPr lang="ru-RU" sz="3600" b="1" dirty="0"/>
              <a:t> </a:t>
            </a:r>
            <a:r>
              <a:rPr lang="ru-RU" sz="3600" b="1" dirty="0" err="1"/>
              <a:t>Effects</a:t>
            </a:r>
            <a:r>
              <a:rPr lang="ru-RU" sz="3600" b="1" dirty="0"/>
              <a:t> Analysis, FMEA) </a:t>
            </a:r>
            <a:r>
              <a:rPr lang="ru-RU" sz="3600" dirty="0"/>
              <a:t>- это систематический метод исследования и оценки возможных неудач (рисков) в процессах, продуктах или системах с целью определения их потенциальных последствий и разработки мер по их управлению. FMEA обычно применяется в инженерии, производстве, здравоохранении и других областях для уменьшения вероятности возникновения серьезных проблем.</a:t>
            </a:r>
          </a:p>
        </p:txBody>
      </p:sp>
    </p:spTree>
    <p:extLst>
      <p:ext uri="{BB962C8B-B14F-4D97-AF65-F5344CB8AC3E}">
        <p14:creationId xmlns:p14="http://schemas.microsoft.com/office/powerpoint/2010/main" val="1643367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37355A-1AF3-409E-AB24-738B86865E88}"/>
              </a:ext>
            </a:extLst>
          </p:cNvPr>
          <p:cNvSpPr>
            <a:spLocks noGrp="1"/>
          </p:cNvSpPr>
          <p:nvPr>
            <p:ph type="title"/>
          </p:nvPr>
        </p:nvSpPr>
        <p:spPr/>
        <p:txBody>
          <a:bodyPr/>
          <a:lstStyle/>
          <a:p>
            <a:r>
              <a:rPr lang="ru-RU" dirty="0"/>
              <a:t>Анализ </a:t>
            </a:r>
            <a:r>
              <a:rPr lang="en-US" dirty="0"/>
              <a:t>FMEA</a:t>
            </a:r>
            <a:endParaRPr lang="ru-RU" dirty="0"/>
          </a:p>
        </p:txBody>
      </p:sp>
      <p:sp>
        <p:nvSpPr>
          <p:cNvPr id="3" name="Объект 2">
            <a:extLst>
              <a:ext uri="{FF2B5EF4-FFF2-40B4-BE49-F238E27FC236}">
                <a16:creationId xmlns:a16="http://schemas.microsoft.com/office/drawing/2014/main" id="{D16C5DFD-206D-4327-93D5-8A0AE9321AC2}"/>
              </a:ext>
            </a:extLst>
          </p:cNvPr>
          <p:cNvSpPr>
            <a:spLocks noGrp="1"/>
          </p:cNvSpPr>
          <p:nvPr>
            <p:ph idx="1"/>
          </p:nvPr>
        </p:nvSpPr>
        <p:spPr/>
        <p:txBody>
          <a:bodyPr/>
          <a:lstStyle/>
          <a:p>
            <a:pPr algn="l"/>
            <a:r>
              <a:rPr lang="ru-RU" dirty="0"/>
              <a:t>Процесс анализа FMEA обычно включает следующие шаги:</a:t>
            </a:r>
          </a:p>
          <a:p>
            <a:pPr algn="l">
              <a:buFont typeface="+mj-lt"/>
              <a:buAutoNum type="arabicPeriod"/>
            </a:pPr>
            <a:r>
              <a:rPr lang="ru-RU" dirty="0"/>
              <a:t>Идентификация потенциальных рисков (</a:t>
            </a:r>
            <a:r>
              <a:rPr lang="ru-RU" dirty="0" err="1"/>
              <a:t>Failure</a:t>
            </a:r>
            <a:r>
              <a:rPr lang="ru-RU" dirty="0"/>
              <a:t> </a:t>
            </a:r>
            <a:r>
              <a:rPr lang="ru-RU" dirty="0" err="1"/>
              <a:t>Modes</a:t>
            </a:r>
            <a:r>
              <a:rPr lang="ru-RU" dirty="0"/>
              <a:t>): В первую очередь, команда определяет различные способы, которыми процесс или система могут "потерпеть неудачу" (включая детали, этапы процесса или компоненты продукта). Эти неудачи называются "режимами отказа".</a:t>
            </a:r>
          </a:p>
          <a:p>
            <a:pPr algn="l">
              <a:buFont typeface="+mj-lt"/>
              <a:buAutoNum type="arabicPeriod"/>
            </a:pPr>
            <a:r>
              <a:rPr lang="ru-RU" dirty="0"/>
              <a:t>Оценка последствий (</a:t>
            </a:r>
            <a:r>
              <a:rPr lang="ru-RU" dirty="0" err="1"/>
              <a:t>Effects</a:t>
            </a:r>
            <a:r>
              <a:rPr lang="ru-RU" dirty="0"/>
              <a:t>): Для каждого режима отказа определяются потенциальные последствия, которые могут возникнуть, если этот режим отказа произойдет. Оценка включает в себя определение того, как данная неудача может повлиять на процесс, продукт, систему или безопасность.</a:t>
            </a:r>
          </a:p>
          <a:p>
            <a:pPr algn="l">
              <a:buFont typeface="+mj-lt"/>
              <a:buAutoNum type="arabicPeriod"/>
            </a:pPr>
            <a:r>
              <a:rPr lang="ru-RU" dirty="0"/>
              <a:t>Оценка вероятности (</a:t>
            </a:r>
            <a:r>
              <a:rPr lang="ru-RU" dirty="0" err="1"/>
              <a:t>Likelihood</a:t>
            </a:r>
            <a:r>
              <a:rPr lang="ru-RU" dirty="0"/>
              <a:t>): Команда определяет вероятность возникновения каждого режима отказа. Это включает в себя анализ факторов, таких как статистические данные, опыт и экспертное мнение.</a:t>
            </a:r>
          </a:p>
          <a:p>
            <a:endParaRPr lang="ru-RU" dirty="0"/>
          </a:p>
        </p:txBody>
      </p:sp>
    </p:spTree>
    <p:extLst>
      <p:ext uri="{BB962C8B-B14F-4D97-AF65-F5344CB8AC3E}">
        <p14:creationId xmlns:p14="http://schemas.microsoft.com/office/powerpoint/2010/main" val="24595256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4EDBA13-EE98-4876-9270-1BA4E59CE6E8}"/>
              </a:ext>
            </a:extLst>
          </p:cNvPr>
          <p:cNvSpPr>
            <a:spLocks noGrp="1"/>
          </p:cNvSpPr>
          <p:nvPr>
            <p:ph type="title"/>
          </p:nvPr>
        </p:nvSpPr>
        <p:spPr/>
        <p:txBody>
          <a:bodyPr/>
          <a:lstStyle/>
          <a:p>
            <a:r>
              <a:rPr lang="ru-RU" dirty="0"/>
              <a:t>Анализ </a:t>
            </a:r>
            <a:r>
              <a:rPr lang="en-US" dirty="0"/>
              <a:t>FMEA</a:t>
            </a:r>
            <a:endParaRPr lang="ru-RU" dirty="0"/>
          </a:p>
        </p:txBody>
      </p:sp>
      <p:sp>
        <p:nvSpPr>
          <p:cNvPr id="3" name="Объект 2">
            <a:extLst>
              <a:ext uri="{FF2B5EF4-FFF2-40B4-BE49-F238E27FC236}">
                <a16:creationId xmlns:a16="http://schemas.microsoft.com/office/drawing/2014/main" id="{BD7D2BBB-2297-4EFE-89F2-BEC2E1415DBC}"/>
              </a:ext>
            </a:extLst>
          </p:cNvPr>
          <p:cNvSpPr>
            <a:spLocks noGrp="1"/>
          </p:cNvSpPr>
          <p:nvPr>
            <p:ph idx="1"/>
          </p:nvPr>
        </p:nvSpPr>
        <p:spPr/>
        <p:txBody>
          <a:bodyPr/>
          <a:lstStyle/>
          <a:p>
            <a:pPr algn="l">
              <a:buFont typeface="+mj-lt"/>
              <a:buAutoNum type="arabicPeriod"/>
            </a:pPr>
            <a:r>
              <a:rPr lang="ru-RU" dirty="0"/>
              <a:t>Оценка возможности обнаружения (</a:t>
            </a:r>
            <a:r>
              <a:rPr lang="ru-RU" dirty="0" err="1"/>
              <a:t>Detection</a:t>
            </a:r>
            <a:r>
              <a:rPr lang="ru-RU" dirty="0"/>
              <a:t>): Для каждого режима отказа оценивается, насколько вероятно, что данную неудачу можно обнаружить или предотвратить, прежде чем она вызовет серьезные последствия.</a:t>
            </a:r>
          </a:p>
          <a:p>
            <a:pPr algn="l">
              <a:buFont typeface="+mj-lt"/>
              <a:buAutoNum type="arabicPeriod"/>
            </a:pPr>
            <a:r>
              <a:rPr lang="ru-RU" dirty="0"/>
              <a:t>Вычисление риска при помощи FMEA-рейтинга (Risk </a:t>
            </a:r>
            <a:r>
              <a:rPr lang="ru-RU" dirty="0" err="1"/>
              <a:t>Priority</a:t>
            </a:r>
            <a:r>
              <a:rPr lang="ru-RU" dirty="0"/>
              <a:t> Number, RPN): RPN вычисляется путем умножения оценок последствий, вероятности и возможности обнаружения. Это число помогает </a:t>
            </a:r>
            <a:r>
              <a:rPr lang="ru-RU" dirty="0" err="1"/>
              <a:t>приоритизировать</a:t>
            </a:r>
            <a:r>
              <a:rPr lang="ru-RU" dirty="0"/>
              <a:t> риски в порядке убывания и определить, какие риски требуют более тщательного анализа и управления.</a:t>
            </a:r>
          </a:p>
          <a:p>
            <a:pPr algn="l">
              <a:buFont typeface="+mj-lt"/>
              <a:buAutoNum type="arabicPeriod"/>
            </a:pPr>
            <a:r>
              <a:rPr lang="ru-RU" dirty="0"/>
              <a:t>Разработка мер управления рисками: На основе результатов FMEA команда разрабатывает стратегии управления рисками для снижения вероятности возникновения рисков или их воздействия, а также увеличения возможности обнаружения проблем.</a:t>
            </a:r>
          </a:p>
          <a:p>
            <a:endParaRPr lang="ru-RU" dirty="0"/>
          </a:p>
        </p:txBody>
      </p:sp>
    </p:spTree>
    <p:extLst>
      <p:ext uri="{BB962C8B-B14F-4D97-AF65-F5344CB8AC3E}">
        <p14:creationId xmlns:p14="http://schemas.microsoft.com/office/powerpoint/2010/main" val="1985970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88260FC-2AA7-48CC-83A1-6F63168810F2}"/>
              </a:ext>
            </a:extLst>
          </p:cNvPr>
          <p:cNvSpPr>
            <a:spLocks noGrp="1"/>
          </p:cNvSpPr>
          <p:nvPr>
            <p:ph type="title"/>
          </p:nvPr>
        </p:nvSpPr>
        <p:spPr/>
        <p:txBody>
          <a:bodyPr/>
          <a:lstStyle/>
          <a:p>
            <a:r>
              <a:rPr lang="ru-RU" dirty="0"/>
              <a:t>Матрица рисков</a:t>
            </a:r>
          </a:p>
        </p:txBody>
      </p:sp>
      <p:sp>
        <p:nvSpPr>
          <p:cNvPr id="3" name="Объект 2">
            <a:extLst>
              <a:ext uri="{FF2B5EF4-FFF2-40B4-BE49-F238E27FC236}">
                <a16:creationId xmlns:a16="http://schemas.microsoft.com/office/drawing/2014/main" id="{7B3BC1E0-E391-4FC1-95AB-97B66E84181E}"/>
              </a:ext>
            </a:extLst>
          </p:cNvPr>
          <p:cNvSpPr>
            <a:spLocks noGrp="1"/>
          </p:cNvSpPr>
          <p:nvPr>
            <p:ph idx="1"/>
          </p:nvPr>
        </p:nvSpPr>
        <p:spPr/>
        <p:txBody>
          <a:bodyPr>
            <a:normAutofit lnSpcReduction="10000"/>
          </a:bodyPr>
          <a:lstStyle/>
          <a:p>
            <a:pPr algn="l"/>
            <a:r>
              <a:rPr lang="ru-RU" dirty="0"/>
              <a:t>Матрица рисков (или матрица вероятности-воздействия) - это инструмент, который используется для классификации и </a:t>
            </a:r>
            <a:r>
              <a:rPr lang="ru-RU" dirty="0" err="1"/>
              <a:t>приоритизации</a:t>
            </a:r>
            <a:r>
              <a:rPr lang="ru-RU" dirty="0"/>
              <a:t> рисков на основе их вероятности и воздействия на проект или организацию. Она помогает команде по управлению рисками определить, какие риски являются наиболее критическими и требуют наибольшего внимания и управления. Вот как это работает:</a:t>
            </a:r>
          </a:p>
          <a:p>
            <a:pPr algn="l">
              <a:buFont typeface="+mj-lt"/>
              <a:buAutoNum type="arabicPeriod"/>
            </a:pPr>
            <a:r>
              <a:rPr lang="ru-RU" dirty="0"/>
              <a:t>Оценка вероятности: Вероятность отражает, насколько вероятно возникновение риска. Обычно вероятность оценивается на шкале от низкой до высокой (например, от 1 до 5), где 1 - очень низкая вероятность, а 5 - очень высокая вероятность. Каждый риск в матрице оценивается по этой шкале.</a:t>
            </a:r>
          </a:p>
          <a:p>
            <a:pPr algn="l">
              <a:buFont typeface="+mj-lt"/>
              <a:buAutoNum type="arabicPeriod"/>
            </a:pPr>
            <a:r>
              <a:rPr lang="ru-RU" dirty="0"/>
              <a:t>Оценка воздействия: Воздействие оценивает, насколько серьезными могут быть последствия данного риска, если он произойдет. Оценка воздействия также обычно проводится на шкале от низкого до высокого (например, от 1 до 5), где 1 - минимальное воздействие, а 5 - максимальное воздействие.</a:t>
            </a:r>
          </a:p>
          <a:p>
            <a:endParaRPr lang="ru-RU" dirty="0"/>
          </a:p>
        </p:txBody>
      </p:sp>
    </p:spTree>
    <p:extLst>
      <p:ext uri="{BB962C8B-B14F-4D97-AF65-F5344CB8AC3E}">
        <p14:creationId xmlns:p14="http://schemas.microsoft.com/office/powerpoint/2010/main" val="8595036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36D23F-A34B-4D18-920E-7DB5F6D391B2}"/>
              </a:ext>
            </a:extLst>
          </p:cNvPr>
          <p:cNvSpPr>
            <a:spLocks noGrp="1"/>
          </p:cNvSpPr>
          <p:nvPr>
            <p:ph type="title"/>
          </p:nvPr>
        </p:nvSpPr>
        <p:spPr/>
        <p:txBody>
          <a:bodyPr/>
          <a:lstStyle/>
          <a:p>
            <a:r>
              <a:rPr lang="ru-RU" dirty="0"/>
              <a:t>Матрица рисков</a:t>
            </a:r>
          </a:p>
        </p:txBody>
      </p:sp>
      <p:sp>
        <p:nvSpPr>
          <p:cNvPr id="3" name="Объект 2">
            <a:extLst>
              <a:ext uri="{FF2B5EF4-FFF2-40B4-BE49-F238E27FC236}">
                <a16:creationId xmlns:a16="http://schemas.microsoft.com/office/drawing/2014/main" id="{97DAEDD2-66CF-45A2-9859-3C230966C58B}"/>
              </a:ext>
            </a:extLst>
          </p:cNvPr>
          <p:cNvSpPr>
            <a:spLocks noGrp="1"/>
          </p:cNvSpPr>
          <p:nvPr>
            <p:ph idx="1"/>
          </p:nvPr>
        </p:nvSpPr>
        <p:spPr/>
        <p:txBody>
          <a:bodyPr>
            <a:normAutofit lnSpcReduction="10000"/>
          </a:bodyPr>
          <a:lstStyle/>
          <a:p>
            <a:pPr algn="l">
              <a:buFont typeface="+mj-lt"/>
              <a:buAutoNum type="arabicPeriod"/>
            </a:pPr>
            <a:r>
              <a:rPr lang="ru-RU" dirty="0"/>
              <a:t>Создание матрицы: После оценки вероятности и воздействия, создается матрица с двумя осями, одна из которых представляет вероятность, а другая - воздействие. Таким образом, появляется таблица, разделенная на ячейки. Вероятность обычно находится в строках, а воздействие - в столбцах.</a:t>
            </a:r>
          </a:p>
          <a:p>
            <a:pPr algn="l">
              <a:buFont typeface="+mj-lt"/>
              <a:buAutoNum type="arabicPeriod"/>
            </a:pPr>
            <a:r>
              <a:rPr lang="ru-RU" dirty="0"/>
              <a:t>Классификация рисков: Каждый риск оценивается по шкале вероятности и воздействия, и затем определяется его местоположение в матрице. Риски с высокой вероятностью и высоким воздействием будут находиться в верхнем правом углу матрицы и считаются наиболее критическими. Риски с низкой вероятностью и низким воздействием будут в нижнем левом углу и считаются менее критическими.</a:t>
            </a:r>
          </a:p>
          <a:p>
            <a:pPr algn="l">
              <a:buFont typeface="+mj-lt"/>
              <a:buAutoNum type="arabicPeriod"/>
            </a:pPr>
            <a:r>
              <a:rPr lang="ru-RU" dirty="0" err="1"/>
              <a:t>Приоритизация</a:t>
            </a:r>
            <a:r>
              <a:rPr lang="ru-RU" dirty="0"/>
              <a:t> рисков: После классификации рисков команда по управлению рисками может </a:t>
            </a:r>
            <a:r>
              <a:rPr lang="ru-RU" dirty="0" err="1"/>
              <a:t>приоритизировать</a:t>
            </a:r>
            <a:r>
              <a:rPr lang="ru-RU" dirty="0"/>
              <a:t> их и определить, на какие риски следует обратить внимание в первую очередь. Риски, находящиеся в верхнем правом углу (высокая вероятность, высокое воздействие), обычно считаются приоритетными.</a:t>
            </a:r>
          </a:p>
          <a:p>
            <a:endParaRPr lang="ru-RU" dirty="0"/>
          </a:p>
        </p:txBody>
      </p:sp>
    </p:spTree>
    <p:extLst>
      <p:ext uri="{BB962C8B-B14F-4D97-AF65-F5344CB8AC3E}">
        <p14:creationId xmlns:p14="http://schemas.microsoft.com/office/powerpoint/2010/main" val="9628370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600BD7-4DB8-4946-9856-2C3156EDCE93}"/>
              </a:ext>
            </a:extLst>
          </p:cNvPr>
          <p:cNvSpPr>
            <a:spLocks noGrp="1"/>
          </p:cNvSpPr>
          <p:nvPr>
            <p:ph type="title"/>
          </p:nvPr>
        </p:nvSpPr>
        <p:spPr/>
        <p:txBody>
          <a:bodyPr/>
          <a:lstStyle/>
          <a:p>
            <a:r>
              <a:rPr lang="ru-RU" dirty="0"/>
              <a:t>Баланс между качеством и стоимостью</a:t>
            </a:r>
          </a:p>
        </p:txBody>
      </p:sp>
      <p:sp>
        <p:nvSpPr>
          <p:cNvPr id="3" name="Объект 2">
            <a:extLst>
              <a:ext uri="{FF2B5EF4-FFF2-40B4-BE49-F238E27FC236}">
                <a16:creationId xmlns:a16="http://schemas.microsoft.com/office/drawing/2014/main" id="{4EC11D34-256A-4646-8805-6858FDE5382E}"/>
              </a:ext>
            </a:extLst>
          </p:cNvPr>
          <p:cNvSpPr>
            <a:spLocks noGrp="1"/>
          </p:cNvSpPr>
          <p:nvPr>
            <p:ph idx="1"/>
          </p:nvPr>
        </p:nvSpPr>
        <p:spPr/>
        <p:txBody>
          <a:bodyPr>
            <a:normAutofit fontScale="92500" lnSpcReduction="10000"/>
          </a:bodyPr>
          <a:lstStyle/>
          <a:p>
            <a:pPr algn="l">
              <a:buFont typeface="+mj-lt"/>
              <a:buAutoNum type="arabicPeriod"/>
            </a:pPr>
            <a:r>
              <a:rPr lang="ru-RU" sz="2100" dirty="0"/>
              <a:t>Определение требований к качеству: В начале проекта определите четкие и измеримые требования к качеству продукта или услуги. Это включает в себя установку стандартов качества и ожиданий заказчика. Если требования к качеству недостаточно четки, проект может столкнуться с неясностями и рисками.</a:t>
            </a:r>
          </a:p>
          <a:p>
            <a:pPr algn="l">
              <a:buFont typeface="+mj-lt"/>
              <a:buAutoNum type="arabicPeriod"/>
            </a:pPr>
            <a:r>
              <a:rPr lang="ru-RU" sz="2100" dirty="0"/>
              <a:t>Оценка затрат: Оцените предполагаемые затраты на проект, включая трудозатраты, материальные ресурсы и другие расходы. Это позволит вам понять, как бюджет проекта влияет на доступные ресурсы для обеспечения качества.</a:t>
            </a:r>
          </a:p>
          <a:p>
            <a:pPr algn="l">
              <a:buFont typeface="+mj-lt"/>
              <a:buAutoNum type="arabicPeriod"/>
            </a:pPr>
            <a:r>
              <a:rPr lang="ru-RU" sz="2100" dirty="0"/>
              <a:t>Идентификация критических точек качества: Определите наиболее критические точки, где качество имеет решающее значение. В некоторых случаях, повышение качества важно только в определенных аспектах проекта, в то время как в других аспектах можно позволить себе некоторое уменьшение качества.</a:t>
            </a:r>
          </a:p>
          <a:p>
            <a:pPr algn="l">
              <a:buFont typeface="+mj-lt"/>
              <a:buAutoNum type="arabicPeriod"/>
            </a:pPr>
            <a:r>
              <a:rPr lang="ru-RU" sz="2100" dirty="0"/>
              <a:t>Использование методов управления стоимостью: Применяйте методы управления стоимостью проекта для оптимизации расходов. Это может включать в себя выявление лишних затрат и минимизацию издержек.</a:t>
            </a:r>
          </a:p>
          <a:p>
            <a:endParaRPr lang="ru-RU" dirty="0"/>
          </a:p>
        </p:txBody>
      </p:sp>
    </p:spTree>
    <p:extLst>
      <p:ext uri="{BB962C8B-B14F-4D97-AF65-F5344CB8AC3E}">
        <p14:creationId xmlns:p14="http://schemas.microsoft.com/office/powerpoint/2010/main" val="27739540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076A5CC-C255-4BE1-8372-97922CE2849B}"/>
              </a:ext>
            </a:extLst>
          </p:cNvPr>
          <p:cNvSpPr>
            <a:spLocks noGrp="1"/>
          </p:cNvSpPr>
          <p:nvPr>
            <p:ph type="title"/>
          </p:nvPr>
        </p:nvSpPr>
        <p:spPr/>
        <p:txBody>
          <a:bodyPr/>
          <a:lstStyle/>
          <a:p>
            <a:r>
              <a:rPr lang="ru-RU" dirty="0"/>
              <a:t>Баланс между качеством и стоимостью</a:t>
            </a:r>
          </a:p>
        </p:txBody>
      </p:sp>
      <p:sp>
        <p:nvSpPr>
          <p:cNvPr id="3" name="Объект 2">
            <a:extLst>
              <a:ext uri="{FF2B5EF4-FFF2-40B4-BE49-F238E27FC236}">
                <a16:creationId xmlns:a16="http://schemas.microsoft.com/office/drawing/2014/main" id="{F3DE1F15-9115-4B60-9696-66B84B3ED239}"/>
              </a:ext>
            </a:extLst>
          </p:cNvPr>
          <p:cNvSpPr>
            <a:spLocks noGrp="1"/>
          </p:cNvSpPr>
          <p:nvPr>
            <p:ph idx="1"/>
          </p:nvPr>
        </p:nvSpPr>
        <p:spPr/>
        <p:txBody>
          <a:bodyPr>
            <a:normAutofit fontScale="92500" lnSpcReduction="10000"/>
          </a:bodyPr>
          <a:lstStyle/>
          <a:p>
            <a:pPr algn="l">
              <a:buFont typeface="+mj-lt"/>
              <a:buAutoNum type="arabicPeriod"/>
            </a:pPr>
            <a:r>
              <a:rPr lang="ru-RU" sz="2100" dirty="0"/>
              <a:t>Постоянное согласование с заказчиком: Поддерживайте постоянное согласование с заказчиком относительно требований к качеству и затрат. Понимание их приоритетов поможет найти баланс между качеством и стоимостью, основываясь на их потребностях и ожиданиях.</a:t>
            </a:r>
          </a:p>
          <a:p>
            <a:pPr algn="l">
              <a:buFont typeface="+mj-lt"/>
              <a:buAutoNum type="arabicPeriod"/>
            </a:pPr>
            <a:r>
              <a:rPr lang="ru-RU" sz="2100" dirty="0"/>
              <a:t>Итеративный подход: В некоторых проектах можно использовать итеративный подход, который позволяет начать с минимального уровня качества и постепенно улучшать его по мере продвижения проекта. Это может сэкономить средства в начале проекта и предоставить возможность реагировать на изменяющиеся обстоятельства.</a:t>
            </a:r>
          </a:p>
          <a:p>
            <a:pPr algn="l">
              <a:buFont typeface="+mj-lt"/>
              <a:buAutoNum type="arabicPeriod"/>
            </a:pPr>
            <a:r>
              <a:rPr lang="ru-RU" sz="2100" dirty="0"/>
              <a:t>Оценка рисков: Проведите оценку рисков, чтобы понять, какие компромиссы между качеством и стоимостью могут повлечь за собой наибольшие риски. Это поможет принимать информированные решения.</a:t>
            </a:r>
          </a:p>
          <a:p>
            <a:pPr algn="l">
              <a:buFont typeface="+mj-lt"/>
              <a:buAutoNum type="arabicPeriod"/>
            </a:pPr>
            <a:r>
              <a:rPr lang="ru-RU" sz="2100" dirty="0"/>
              <a:t>Мониторинг и управление изменениями: В течение проекта важно постоянно мониторить и управлять изменениями, которые могут влиять на баланс между качеством и стоимостью. Это включает в себя анализ изменений в требованиях к проекту и их влияние на бюджет.</a:t>
            </a:r>
          </a:p>
          <a:p>
            <a:endParaRPr lang="ru-RU" dirty="0"/>
          </a:p>
        </p:txBody>
      </p:sp>
    </p:spTree>
    <p:extLst>
      <p:ext uri="{BB962C8B-B14F-4D97-AF65-F5344CB8AC3E}">
        <p14:creationId xmlns:p14="http://schemas.microsoft.com/office/powerpoint/2010/main" val="19970858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AD031A4-516E-4D5A-8D74-45B38C03D852}"/>
              </a:ext>
            </a:extLst>
          </p:cNvPr>
          <p:cNvSpPr>
            <a:spLocks noGrp="1"/>
          </p:cNvSpPr>
          <p:nvPr>
            <p:ph type="title"/>
          </p:nvPr>
        </p:nvSpPr>
        <p:spPr/>
        <p:txBody>
          <a:bodyPr>
            <a:normAutofit/>
          </a:bodyPr>
          <a:lstStyle/>
          <a:p>
            <a:r>
              <a:rPr lang="ru-RU" sz="4300" dirty="0"/>
              <a:t>Примеры успешных и неуспешных случаев . Практические примеры внедрения ПО</a:t>
            </a:r>
          </a:p>
        </p:txBody>
      </p:sp>
      <p:sp>
        <p:nvSpPr>
          <p:cNvPr id="3" name="Объект 2">
            <a:extLst>
              <a:ext uri="{FF2B5EF4-FFF2-40B4-BE49-F238E27FC236}">
                <a16:creationId xmlns:a16="http://schemas.microsoft.com/office/drawing/2014/main" id="{FF880C4C-4B77-404D-953B-987B8FC7D71B}"/>
              </a:ext>
            </a:extLst>
          </p:cNvPr>
          <p:cNvSpPr>
            <a:spLocks noGrp="1"/>
          </p:cNvSpPr>
          <p:nvPr>
            <p:ph idx="1"/>
          </p:nvPr>
        </p:nvSpPr>
        <p:spPr>
          <a:xfrm>
            <a:off x="1097280" y="1845734"/>
            <a:ext cx="10058400" cy="4466166"/>
          </a:xfrm>
        </p:spPr>
        <p:txBody>
          <a:bodyPr>
            <a:normAutofit fontScale="85000" lnSpcReduction="20000"/>
          </a:bodyPr>
          <a:lstStyle/>
          <a:p>
            <a:pPr algn="l">
              <a:buFont typeface="+mj-lt"/>
              <a:buAutoNum type="arabicPeriod"/>
            </a:pPr>
            <a:r>
              <a:rPr lang="ru-RU" dirty="0"/>
              <a:t>Успешное внедрение CRM-системы в большой ритейл-компании:</a:t>
            </a:r>
          </a:p>
          <a:p>
            <a:pPr marL="742950" lvl="1" indent="-285750" algn="l">
              <a:buFont typeface="+mj-lt"/>
              <a:buAutoNum type="arabicPeriod"/>
            </a:pPr>
            <a:r>
              <a:rPr lang="ru-RU" sz="2000" dirty="0"/>
              <a:t>Факторы успеха:</a:t>
            </a:r>
          </a:p>
          <a:p>
            <a:pPr marL="1143000" lvl="2" indent="-228600" algn="l">
              <a:buFont typeface="+mj-lt"/>
              <a:buAutoNum type="arabicPeriod"/>
            </a:pPr>
            <a:r>
              <a:rPr lang="ru-RU" sz="2000" dirty="0"/>
              <a:t>Четкие цели: Компания определила ясные цели для внедрения CRM-системы, такие как улучшение обслуживания клиентов и увеличение продаж.</a:t>
            </a:r>
          </a:p>
          <a:p>
            <a:pPr marL="1143000" lvl="2" indent="-228600" algn="l">
              <a:buFont typeface="+mj-lt"/>
              <a:buAutoNum type="arabicPeriod"/>
            </a:pPr>
            <a:r>
              <a:rPr lang="ru-RU" sz="2000" dirty="0"/>
              <a:t>Обучение и поддержка персонала: Были проведены обучение и мероприятия по внутренней поддержке, чтобы убедиться, что сотрудники уверены в использовании новой системы.</a:t>
            </a:r>
          </a:p>
          <a:p>
            <a:pPr marL="1143000" lvl="2" indent="-228600" algn="l">
              <a:buFont typeface="+mj-lt"/>
              <a:buAutoNum type="arabicPeriod"/>
            </a:pPr>
            <a:r>
              <a:rPr lang="ru-RU" sz="2000" dirty="0"/>
              <a:t>Интеграция с существующими процессами: CRM-система была интегрирована в текущие бизнес-процессы компании, что обеспечило плавное внедрение.</a:t>
            </a:r>
          </a:p>
          <a:p>
            <a:pPr algn="l">
              <a:buFont typeface="+mj-lt"/>
              <a:buAutoNum type="arabicPeriod"/>
            </a:pPr>
            <a:r>
              <a:rPr lang="ru-RU" dirty="0"/>
              <a:t>Неуспешное внедрение ERP-системы в крупной международной корпорации:</a:t>
            </a:r>
          </a:p>
          <a:p>
            <a:pPr marL="742950" lvl="1" indent="-285750" algn="l">
              <a:buFont typeface="+mj-lt"/>
              <a:buAutoNum type="arabicPeriod"/>
            </a:pPr>
            <a:r>
              <a:rPr lang="ru-RU" sz="2000" dirty="0"/>
              <a:t>Факторы неудачи:</a:t>
            </a:r>
          </a:p>
          <a:p>
            <a:pPr marL="1143000" lvl="2" indent="-228600" algn="l">
              <a:buFont typeface="+mj-lt"/>
              <a:buAutoNum type="arabicPeriod"/>
            </a:pPr>
            <a:r>
              <a:rPr lang="ru-RU" sz="2000" dirty="0"/>
              <a:t>Недостаточное понимание требований: Компания не провела достаточного анализа своих бизнес-процессов и требований, что привело к тому, что ERP-система не соответствовала их потребностям.</a:t>
            </a:r>
          </a:p>
          <a:p>
            <a:pPr marL="1143000" lvl="2" indent="-228600" algn="l">
              <a:buFont typeface="+mj-lt"/>
              <a:buAutoNum type="arabicPeriod"/>
            </a:pPr>
            <a:r>
              <a:rPr lang="ru-RU" sz="2000" dirty="0"/>
              <a:t>Плохая подготовка персонала: Недостаточное обучение сотрудников и отсутствие понимания того, как использовать новую систему, вызвали сопротивление и ошибки при ее использовании.</a:t>
            </a:r>
          </a:p>
          <a:p>
            <a:pPr marL="1143000" lvl="2" indent="-228600" algn="l">
              <a:buFont typeface="+mj-lt"/>
              <a:buAutoNum type="arabicPeriod"/>
            </a:pPr>
            <a:r>
              <a:rPr lang="ru-RU" sz="2000" dirty="0"/>
              <a:t>Сложность и длительность проекта: Проект внедрения ERP-системы занял гораздо больше времени и ресурсов, чем было запланировано, что привело к бюджетным проблемам и дополнительным затратам.</a:t>
            </a:r>
          </a:p>
          <a:p>
            <a:endParaRPr lang="ru-RU" dirty="0"/>
          </a:p>
        </p:txBody>
      </p:sp>
    </p:spTree>
    <p:extLst>
      <p:ext uri="{BB962C8B-B14F-4D97-AF65-F5344CB8AC3E}">
        <p14:creationId xmlns:p14="http://schemas.microsoft.com/office/powerpoint/2010/main" val="30165542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668F90A-B400-4B9C-AC1A-2F6DCFDB4612}"/>
              </a:ext>
            </a:extLst>
          </p:cNvPr>
          <p:cNvSpPr>
            <a:spLocks noGrp="1"/>
          </p:cNvSpPr>
          <p:nvPr>
            <p:ph type="title"/>
          </p:nvPr>
        </p:nvSpPr>
        <p:spPr/>
        <p:txBody>
          <a:bodyPr>
            <a:normAutofit fontScale="90000"/>
          </a:bodyPr>
          <a:lstStyle/>
          <a:p>
            <a:r>
              <a:rPr lang="ru-RU" sz="4800" dirty="0"/>
              <a:t>Примеры успешных и неуспешных случаев . Практические примеры внедрения ПО</a:t>
            </a:r>
            <a:endParaRPr lang="ru-RU" dirty="0"/>
          </a:p>
        </p:txBody>
      </p:sp>
      <p:sp>
        <p:nvSpPr>
          <p:cNvPr id="3" name="Объект 2">
            <a:extLst>
              <a:ext uri="{FF2B5EF4-FFF2-40B4-BE49-F238E27FC236}">
                <a16:creationId xmlns:a16="http://schemas.microsoft.com/office/drawing/2014/main" id="{16A6BBFA-44C4-476C-A735-D040E6CED1E5}"/>
              </a:ext>
            </a:extLst>
          </p:cNvPr>
          <p:cNvSpPr>
            <a:spLocks noGrp="1"/>
          </p:cNvSpPr>
          <p:nvPr>
            <p:ph idx="1"/>
          </p:nvPr>
        </p:nvSpPr>
        <p:spPr>
          <a:xfrm>
            <a:off x="1097280" y="1845734"/>
            <a:ext cx="10058400" cy="4504266"/>
          </a:xfrm>
        </p:spPr>
        <p:txBody>
          <a:bodyPr>
            <a:normAutofit fontScale="85000" lnSpcReduction="10000"/>
          </a:bodyPr>
          <a:lstStyle/>
          <a:p>
            <a:pPr algn="l">
              <a:buFont typeface="+mj-lt"/>
              <a:buAutoNum type="arabicPeriod"/>
            </a:pPr>
            <a:r>
              <a:rPr lang="ru-RU" dirty="0"/>
              <a:t>Успешное внедрение аналитической платформы в медицинском учреждении:</a:t>
            </a:r>
          </a:p>
          <a:p>
            <a:pPr marL="742950" lvl="1" indent="-285750" algn="l">
              <a:buFont typeface="+mj-lt"/>
              <a:buAutoNum type="arabicPeriod"/>
            </a:pPr>
            <a:r>
              <a:rPr lang="ru-RU" sz="2000" dirty="0"/>
              <a:t>Факторы успеха:</a:t>
            </a:r>
          </a:p>
          <a:p>
            <a:pPr marL="1143000" lvl="2" indent="-228600" algn="l">
              <a:buFont typeface="+mj-lt"/>
              <a:buAutoNum type="arabicPeriod"/>
            </a:pPr>
            <a:r>
              <a:rPr lang="ru-RU" sz="2000" dirty="0"/>
              <a:t>Анализ потребностей: Медицинское учреждение провело анализ своих потребностей и целей в области </a:t>
            </a:r>
            <a:r>
              <a:rPr lang="ru-RU" sz="2000" dirty="0" err="1"/>
              <a:t>аналтики</a:t>
            </a:r>
            <a:r>
              <a:rPr lang="ru-RU" sz="2000" dirty="0"/>
              <a:t>, что позволило выбрать наилучшую платформу.</a:t>
            </a:r>
          </a:p>
          <a:p>
            <a:pPr marL="1143000" lvl="2" indent="-228600" algn="l">
              <a:buFont typeface="+mj-lt"/>
              <a:buAutoNum type="arabicPeriod"/>
            </a:pPr>
            <a:r>
              <a:rPr lang="ru-RU" sz="2000" dirty="0"/>
              <a:t>Тесное сотрудничество с поставщиком: Учреждение работало в партнерстве с поставщиком ПО, что обеспечило настройку и обучение в соответствии с их конкретными требованиями.</a:t>
            </a:r>
          </a:p>
          <a:p>
            <a:pPr marL="1143000" lvl="2" indent="-228600" algn="l">
              <a:buFont typeface="+mj-lt"/>
              <a:buAutoNum type="arabicPeriod"/>
            </a:pPr>
            <a:r>
              <a:rPr lang="ru-RU" sz="2000" dirty="0"/>
              <a:t>Участие пользователя: Внедрение аналитической платформы включало в себя активное участие конечных пользователей и получение обратной связи для улучшения продукта.</a:t>
            </a:r>
          </a:p>
          <a:p>
            <a:pPr algn="l">
              <a:buFont typeface="+mj-lt"/>
              <a:buAutoNum type="arabicPeriod"/>
            </a:pPr>
            <a:r>
              <a:rPr lang="ru-RU" dirty="0"/>
              <a:t>Неуспешное внедрение проектного управления в IT-компании:</a:t>
            </a:r>
          </a:p>
          <a:p>
            <a:pPr marL="742950" lvl="1" indent="-285750" algn="l">
              <a:buFont typeface="+mj-lt"/>
              <a:buAutoNum type="arabicPeriod"/>
            </a:pPr>
            <a:r>
              <a:rPr lang="ru-RU" sz="2000" dirty="0"/>
              <a:t>Факторы неудачи:</a:t>
            </a:r>
          </a:p>
          <a:p>
            <a:pPr marL="1143000" lvl="2" indent="-228600" algn="l">
              <a:buFont typeface="+mj-lt"/>
              <a:buAutoNum type="arabicPeriod"/>
            </a:pPr>
            <a:r>
              <a:rPr lang="ru-RU" sz="2000" dirty="0"/>
              <a:t>Отсутствие четкой стратегии: Компания начала внедрение без четкой стратегии и плана, что привело к дезорганизации и нерешительности.</a:t>
            </a:r>
          </a:p>
          <a:p>
            <a:pPr marL="1143000" lvl="2" indent="-228600" algn="l">
              <a:buFont typeface="+mj-lt"/>
              <a:buAutoNum type="arabicPeriod"/>
            </a:pPr>
            <a:r>
              <a:rPr lang="ru-RU" sz="2000" dirty="0"/>
              <a:t>Изменение внутренних процессов: Внедрение проектного управления потребовало изменения внутренних процессов, и компания не была готова к этим изменениям.</a:t>
            </a:r>
          </a:p>
          <a:p>
            <a:pPr marL="1143000" lvl="2" indent="-228600" algn="l">
              <a:buFont typeface="+mj-lt"/>
              <a:buAutoNum type="arabicPeriod"/>
            </a:pPr>
            <a:r>
              <a:rPr lang="ru-RU" sz="2000" dirty="0"/>
              <a:t>Недостаточное обучение и поддержка персонала: Сотрудники не получили должного обучения и поддержки, что привело к сопротивлению и неэффективности новой системы.</a:t>
            </a:r>
          </a:p>
          <a:p>
            <a:endParaRPr lang="ru-RU" dirty="0"/>
          </a:p>
        </p:txBody>
      </p:sp>
    </p:spTree>
    <p:extLst>
      <p:ext uri="{BB962C8B-B14F-4D97-AF65-F5344CB8AC3E}">
        <p14:creationId xmlns:p14="http://schemas.microsoft.com/office/powerpoint/2010/main" val="40136278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068052-43DF-46E5-B7DD-0E3F51562AC6}"/>
              </a:ext>
            </a:extLst>
          </p:cNvPr>
          <p:cNvSpPr>
            <a:spLocks noGrp="1"/>
          </p:cNvSpPr>
          <p:nvPr>
            <p:ph type="title"/>
          </p:nvPr>
        </p:nvSpPr>
        <p:spPr/>
        <p:txBody>
          <a:bodyPr/>
          <a:lstStyle/>
          <a:p>
            <a:r>
              <a:rPr lang="ru-RU" dirty="0"/>
              <a:t>Истории ошибках и их последствиях</a:t>
            </a:r>
          </a:p>
        </p:txBody>
      </p:sp>
      <p:sp>
        <p:nvSpPr>
          <p:cNvPr id="3" name="Объект 2">
            <a:extLst>
              <a:ext uri="{FF2B5EF4-FFF2-40B4-BE49-F238E27FC236}">
                <a16:creationId xmlns:a16="http://schemas.microsoft.com/office/drawing/2014/main" id="{4A3A7AFA-35C7-4F42-AB91-2E96DEE297D4}"/>
              </a:ext>
            </a:extLst>
          </p:cNvPr>
          <p:cNvSpPr>
            <a:spLocks noGrp="1"/>
          </p:cNvSpPr>
          <p:nvPr>
            <p:ph idx="1"/>
          </p:nvPr>
        </p:nvSpPr>
        <p:spPr/>
        <p:txBody>
          <a:bodyPr>
            <a:normAutofit fontScale="77500" lnSpcReduction="20000"/>
          </a:bodyPr>
          <a:lstStyle/>
          <a:p>
            <a:pPr algn="l"/>
            <a:r>
              <a:rPr lang="ru-RU" sz="2100" b="1" dirty="0"/>
              <a:t>Сбой проекта внедрения электронной медицинской записи (EMR):</a:t>
            </a:r>
          </a:p>
          <a:p>
            <a:pPr algn="l"/>
            <a:r>
              <a:rPr lang="ru-RU" sz="2100" dirty="0"/>
              <a:t>История: Большой медицинский центр решил внедрить электронные медицинские записи для улучшения управления пациентами и сокращения бумажной документации.</a:t>
            </a:r>
          </a:p>
          <a:p>
            <a:pPr algn="l"/>
            <a:r>
              <a:rPr lang="ru-RU" sz="2100" dirty="0"/>
              <a:t>Ошибки и последствия:</a:t>
            </a:r>
          </a:p>
          <a:p>
            <a:pPr algn="l">
              <a:buFont typeface="Arial" panose="020B0604020202020204" pitchFamily="34" charset="0"/>
              <a:buChar char="•"/>
            </a:pPr>
            <a:r>
              <a:rPr lang="ru-RU" sz="2100" dirty="0"/>
              <a:t>Недостаточное обучение медицинского персонала привело к частым ошибкам и задержкам в уходе за пациентами.</a:t>
            </a:r>
          </a:p>
          <a:p>
            <a:pPr algn="l">
              <a:buFont typeface="Arial" panose="020B0604020202020204" pitchFamily="34" charset="0"/>
              <a:buChar char="•"/>
            </a:pPr>
            <a:r>
              <a:rPr lang="ru-RU" sz="2100" dirty="0"/>
              <a:t>Неудачная интеграция с существующими системами замедлила процессы и вызвала сбои.</a:t>
            </a:r>
          </a:p>
          <a:p>
            <a:pPr algn="l">
              <a:buFont typeface="Arial" panose="020B0604020202020204" pitchFamily="34" charset="0"/>
              <a:buChar char="•"/>
            </a:pPr>
            <a:r>
              <a:rPr lang="ru-RU" sz="2100" dirty="0"/>
              <a:t>Отсутствие четкой стратегии обеспечения безопасности данных привело к утечкам конфиденциальных медицинских данных.</a:t>
            </a:r>
          </a:p>
          <a:p>
            <a:pPr algn="l"/>
            <a:r>
              <a:rPr lang="ru-RU" sz="2100" dirty="0"/>
              <a:t>Уроки:</a:t>
            </a:r>
          </a:p>
          <a:p>
            <a:pPr algn="l">
              <a:buFont typeface="Arial" panose="020B0604020202020204" pitchFamily="34" charset="0"/>
              <a:buChar char="•"/>
            </a:pPr>
            <a:r>
              <a:rPr lang="ru-RU" sz="2100" dirty="0"/>
              <a:t>Обеспечьте полное обучение персонала перед внедрением новой системы.</a:t>
            </a:r>
          </a:p>
          <a:p>
            <a:pPr algn="l">
              <a:buFont typeface="Arial" panose="020B0604020202020204" pitchFamily="34" charset="0"/>
              <a:buChar char="•"/>
            </a:pPr>
            <a:r>
              <a:rPr lang="ru-RU" sz="2100" dirty="0"/>
              <a:t>Тщательно спланируйте интеграцию с существующими системами и процессами.</a:t>
            </a:r>
          </a:p>
          <a:p>
            <a:pPr algn="l">
              <a:buFont typeface="Arial" panose="020B0604020202020204" pitchFamily="34" charset="0"/>
              <a:buChar char="•"/>
            </a:pPr>
            <a:r>
              <a:rPr lang="ru-RU" sz="2100" dirty="0"/>
              <a:t>Уделяйте особое внимание безопасности данных и конфиденциальности пациентов.</a:t>
            </a:r>
          </a:p>
          <a:p>
            <a:endParaRPr lang="ru-RU" dirty="0"/>
          </a:p>
        </p:txBody>
      </p:sp>
    </p:spTree>
    <p:extLst>
      <p:ext uri="{BB962C8B-B14F-4D97-AF65-F5344CB8AC3E}">
        <p14:creationId xmlns:p14="http://schemas.microsoft.com/office/powerpoint/2010/main" val="37972345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CDB969A-EEEB-461C-B8C3-2546C676371B}"/>
              </a:ext>
            </a:extLst>
          </p:cNvPr>
          <p:cNvSpPr>
            <a:spLocks noGrp="1"/>
          </p:cNvSpPr>
          <p:nvPr>
            <p:ph type="title"/>
          </p:nvPr>
        </p:nvSpPr>
        <p:spPr/>
        <p:txBody>
          <a:bodyPr/>
          <a:lstStyle/>
          <a:p>
            <a:r>
              <a:rPr lang="ru-RU" dirty="0"/>
              <a:t>Истории ошибках и их последствиях</a:t>
            </a:r>
          </a:p>
        </p:txBody>
      </p:sp>
      <p:sp>
        <p:nvSpPr>
          <p:cNvPr id="3" name="Объект 2">
            <a:extLst>
              <a:ext uri="{FF2B5EF4-FFF2-40B4-BE49-F238E27FC236}">
                <a16:creationId xmlns:a16="http://schemas.microsoft.com/office/drawing/2014/main" id="{BB7A1142-993C-486F-8D34-9BDA1AA1086F}"/>
              </a:ext>
            </a:extLst>
          </p:cNvPr>
          <p:cNvSpPr>
            <a:spLocks noGrp="1"/>
          </p:cNvSpPr>
          <p:nvPr>
            <p:ph idx="1"/>
          </p:nvPr>
        </p:nvSpPr>
        <p:spPr/>
        <p:txBody>
          <a:bodyPr>
            <a:normAutofit fontScale="85000" lnSpcReduction="20000"/>
          </a:bodyPr>
          <a:lstStyle/>
          <a:p>
            <a:pPr algn="l"/>
            <a:r>
              <a:rPr lang="ru-RU" b="1" dirty="0"/>
              <a:t>Неудачное внедрение системы управления проектами в IT-компании:</a:t>
            </a:r>
          </a:p>
          <a:p>
            <a:pPr algn="l"/>
            <a:r>
              <a:rPr lang="ru-RU" dirty="0"/>
              <a:t>История: IT-компания попыталась внедрить систему управления проектами, чтобы более эффективно управлять своими разработками.</a:t>
            </a:r>
          </a:p>
          <a:p>
            <a:pPr algn="l"/>
            <a:r>
              <a:rPr lang="ru-RU" dirty="0"/>
              <a:t>Ошибки и последствия:</a:t>
            </a:r>
          </a:p>
          <a:p>
            <a:pPr algn="l">
              <a:buFont typeface="Arial" panose="020B0604020202020204" pitchFamily="34" charset="0"/>
              <a:buChar char="•"/>
            </a:pPr>
            <a:r>
              <a:rPr lang="ru-RU" dirty="0"/>
              <a:t>Отсутствие ясных целей и стратегии управления проектами привело к дезорганизации и нерешительности.</a:t>
            </a:r>
          </a:p>
          <a:p>
            <a:pPr algn="l">
              <a:buFont typeface="Arial" panose="020B0604020202020204" pitchFamily="34" charset="0"/>
              <a:buChar char="•"/>
            </a:pPr>
            <a:r>
              <a:rPr lang="ru-RU" dirty="0"/>
              <a:t>Сотрудники не были готовы к изменениям и не понимали, как правильно использовать новую систему.</a:t>
            </a:r>
          </a:p>
          <a:p>
            <a:pPr algn="l">
              <a:buFont typeface="Arial" panose="020B0604020202020204" pitchFamily="34" charset="0"/>
              <a:buChar char="•"/>
            </a:pPr>
            <a:r>
              <a:rPr lang="ru-RU" dirty="0"/>
              <a:t>Проекты были запущены без четкой идентификации приоритетов, что привело к конфликтам и перерасходу ресурсов.</a:t>
            </a:r>
          </a:p>
          <a:p>
            <a:pPr algn="l"/>
            <a:r>
              <a:rPr lang="ru-RU" dirty="0"/>
              <a:t>Уроки:</a:t>
            </a:r>
          </a:p>
          <a:p>
            <a:pPr algn="l">
              <a:buFont typeface="Arial" panose="020B0604020202020204" pitchFamily="34" charset="0"/>
              <a:buChar char="•"/>
            </a:pPr>
            <a:r>
              <a:rPr lang="ru-RU" dirty="0"/>
              <a:t>Определите ясные цели и стратегию для управления проектами.</a:t>
            </a:r>
          </a:p>
          <a:p>
            <a:pPr algn="l">
              <a:buFont typeface="Arial" panose="020B0604020202020204" pitchFamily="34" charset="0"/>
              <a:buChar char="•"/>
            </a:pPr>
            <a:r>
              <a:rPr lang="ru-RU" dirty="0"/>
              <a:t>Обеспечьте подготовку и обучение сотрудников перед началом внедрения.</a:t>
            </a:r>
          </a:p>
          <a:p>
            <a:pPr algn="l">
              <a:buFont typeface="Arial" panose="020B0604020202020204" pitchFamily="34" charset="0"/>
              <a:buChar char="•"/>
            </a:pPr>
            <a:r>
              <a:rPr lang="ru-RU" dirty="0"/>
              <a:t>Установите четкие процессы и приоритеты для управления ресурсами и проектами.</a:t>
            </a:r>
          </a:p>
          <a:p>
            <a:endParaRPr lang="ru-RU" dirty="0"/>
          </a:p>
        </p:txBody>
      </p:sp>
    </p:spTree>
    <p:extLst>
      <p:ext uri="{BB962C8B-B14F-4D97-AF65-F5344CB8AC3E}">
        <p14:creationId xmlns:p14="http://schemas.microsoft.com/office/powerpoint/2010/main" val="7933178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71C15F-FA05-422B-8B38-73EB5C064891}"/>
              </a:ext>
            </a:extLst>
          </p:cNvPr>
          <p:cNvSpPr>
            <a:spLocks noGrp="1"/>
          </p:cNvSpPr>
          <p:nvPr>
            <p:ph type="title"/>
          </p:nvPr>
        </p:nvSpPr>
        <p:spPr/>
        <p:txBody>
          <a:bodyPr/>
          <a:lstStyle/>
          <a:p>
            <a:r>
              <a:rPr lang="ru-RU" dirty="0"/>
              <a:t>Истории ошибках и их последствиях</a:t>
            </a:r>
          </a:p>
        </p:txBody>
      </p:sp>
      <p:sp>
        <p:nvSpPr>
          <p:cNvPr id="3" name="Объект 2">
            <a:extLst>
              <a:ext uri="{FF2B5EF4-FFF2-40B4-BE49-F238E27FC236}">
                <a16:creationId xmlns:a16="http://schemas.microsoft.com/office/drawing/2014/main" id="{E9D9E012-8DAC-4849-8BED-7370BFE020B2}"/>
              </a:ext>
            </a:extLst>
          </p:cNvPr>
          <p:cNvSpPr>
            <a:spLocks noGrp="1"/>
          </p:cNvSpPr>
          <p:nvPr>
            <p:ph idx="1"/>
          </p:nvPr>
        </p:nvSpPr>
        <p:spPr/>
        <p:txBody>
          <a:bodyPr>
            <a:normAutofit fontScale="85000" lnSpcReduction="20000"/>
          </a:bodyPr>
          <a:lstStyle/>
          <a:p>
            <a:pPr algn="l"/>
            <a:r>
              <a:rPr lang="ru-RU" b="1" dirty="0"/>
              <a:t>Сбой при внедрении облачной CRM-системы в малом бизнесе:</a:t>
            </a:r>
          </a:p>
          <a:p>
            <a:pPr algn="l"/>
            <a:r>
              <a:rPr lang="ru-RU" dirty="0"/>
              <a:t>История: Малый бизнес решил перейти на облачную CRM-систему, чтобы улучшить управление клиентами.</a:t>
            </a:r>
          </a:p>
          <a:p>
            <a:pPr algn="l"/>
            <a:r>
              <a:rPr lang="ru-RU" dirty="0"/>
              <a:t>Ошибки и последствия:</a:t>
            </a:r>
          </a:p>
          <a:p>
            <a:pPr algn="l">
              <a:buFont typeface="Arial" panose="020B0604020202020204" pitchFamily="34" charset="0"/>
              <a:buChar char="•"/>
            </a:pPr>
            <a:r>
              <a:rPr lang="ru-RU" dirty="0"/>
              <a:t>Не были проведены тщательное тестирование и проверка функциональности системы перед внедрением.</a:t>
            </a:r>
          </a:p>
          <a:p>
            <a:pPr algn="l">
              <a:buFont typeface="Arial" panose="020B0604020202020204" pitchFamily="34" charset="0"/>
              <a:buChar char="•"/>
            </a:pPr>
            <a:r>
              <a:rPr lang="ru-RU" dirty="0"/>
              <a:t>Сотрудники не получили необходимого обучения, и им не было предоставлено руководство по использованию системы.</a:t>
            </a:r>
          </a:p>
          <a:p>
            <a:pPr algn="l">
              <a:buFont typeface="Arial" panose="020B0604020202020204" pitchFamily="34" charset="0"/>
              <a:buChar char="•"/>
            </a:pPr>
            <a:r>
              <a:rPr lang="ru-RU" dirty="0"/>
              <a:t>Система столкнулась с серьезными сбоями, вызвавшими потерю данных и клиентов.</a:t>
            </a:r>
          </a:p>
          <a:p>
            <a:pPr algn="l"/>
            <a:r>
              <a:rPr lang="ru-RU" dirty="0"/>
              <a:t>Уроки:</a:t>
            </a:r>
          </a:p>
          <a:p>
            <a:pPr algn="l">
              <a:buFont typeface="Arial" panose="020B0604020202020204" pitchFamily="34" charset="0"/>
              <a:buChar char="•"/>
            </a:pPr>
            <a:r>
              <a:rPr lang="ru-RU" dirty="0"/>
              <a:t>Проведите тестирование и проверку функциональности перед запуском системы.</a:t>
            </a:r>
          </a:p>
          <a:p>
            <a:pPr algn="l">
              <a:buFont typeface="Arial" panose="020B0604020202020204" pitchFamily="34" charset="0"/>
              <a:buChar char="•"/>
            </a:pPr>
            <a:r>
              <a:rPr lang="ru-RU" dirty="0"/>
              <a:t>Обеспечьте обучение сотрудников и предоставьте подробное руководство по использованию.</a:t>
            </a:r>
          </a:p>
          <a:p>
            <a:pPr algn="l">
              <a:buFont typeface="Arial" panose="020B0604020202020204" pitchFamily="34" charset="0"/>
              <a:buChar char="•"/>
            </a:pPr>
            <a:r>
              <a:rPr lang="ru-RU" dirty="0"/>
              <a:t>Создайте план восстановления после сбоев и регулярно резервируйте данные.</a:t>
            </a:r>
          </a:p>
          <a:p>
            <a:endParaRPr lang="ru-RU" dirty="0"/>
          </a:p>
        </p:txBody>
      </p:sp>
    </p:spTree>
    <p:extLst>
      <p:ext uri="{BB962C8B-B14F-4D97-AF65-F5344CB8AC3E}">
        <p14:creationId xmlns:p14="http://schemas.microsoft.com/office/powerpoint/2010/main" val="17667581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B9FE3B-AFBC-4949-9D7A-031C01A6F5D5}"/>
              </a:ext>
            </a:extLst>
          </p:cNvPr>
          <p:cNvSpPr>
            <a:spLocks noGrp="1"/>
          </p:cNvSpPr>
          <p:nvPr>
            <p:ph type="title"/>
          </p:nvPr>
        </p:nvSpPr>
        <p:spPr/>
        <p:txBody>
          <a:bodyPr/>
          <a:lstStyle/>
          <a:p>
            <a:r>
              <a:rPr lang="ru-RU" dirty="0"/>
              <a:t>Уроки, извлеченные из опыта</a:t>
            </a:r>
          </a:p>
        </p:txBody>
      </p:sp>
      <p:sp>
        <p:nvSpPr>
          <p:cNvPr id="3" name="Объект 2">
            <a:extLst>
              <a:ext uri="{FF2B5EF4-FFF2-40B4-BE49-F238E27FC236}">
                <a16:creationId xmlns:a16="http://schemas.microsoft.com/office/drawing/2014/main" id="{F9DF4D61-5ADE-4057-AC5B-C293B5653B85}"/>
              </a:ext>
            </a:extLst>
          </p:cNvPr>
          <p:cNvSpPr>
            <a:spLocks noGrp="1"/>
          </p:cNvSpPr>
          <p:nvPr>
            <p:ph idx="1"/>
          </p:nvPr>
        </p:nvSpPr>
        <p:spPr/>
        <p:txBody>
          <a:bodyPr>
            <a:normAutofit fontScale="92500" lnSpcReduction="20000"/>
          </a:bodyPr>
          <a:lstStyle/>
          <a:p>
            <a:pPr algn="l"/>
            <a:r>
              <a:rPr lang="ru-RU" sz="2100" dirty="0"/>
              <a:t>Урок 1: Четкие цели и стратегия критичны для успеха.</a:t>
            </a:r>
          </a:p>
          <a:p>
            <a:pPr algn="l">
              <a:buFont typeface="Arial" panose="020B0604020202020204" pitchFamily="34" charset="0"/>
              <a:buChar char="•"/>
            </a:pPr>
            <a:r>
              <a:rPr lang="ru-RU" sz="2100" dirty="0"/>
              <a:t>Рекомендация: Всегда определяйте четкие цели и стратегию для проекта. Понимание, какие результаты вы хотите достичь, поможет всей команде двигаться в одном направлении.</a:t>
            </a:r>
          </a:p>
          <a:p>
            <a:pPr algn="l"/>
            <a:r>
              <a:rPr lang="ru-RU" sz="2100" dirty="0"/>
              <a:t>Урок 2: Обучение и поддержка персонала необходимы.</a:t>
            </a:r>
          </a:p>
          <a:p>
            <a:pPr algn="l">
              <a:buFont typeface="Arial" panose="020B0604020202020204" pitchFamily="34" charset="0"/>
              <a:buChar char="•"/>
            </a:pPr>
            <a:r>
              <a:rPr lang="ru-RU" sz="2100" dirty="0"/>
              <a:t>Рекомендация: Инвестируйте в обучение и поддержку персонала. Хорошо обученные и уверенные сотрудники более успешно используют новые системы и технологии.</a:t>
            </a:r>
          </a:p>
          <a:p>
            <a:pPr algn="l"/>
            <a:r>
              <a:rPr lang="ru-RU" sz="2100" dirty="0"/>
              <a:t>Урок 3: Интеграция с существующими процессами и системами важна.</a:t>
            </a:r>
          </a:p>
          <a:p>
            <a:pPr algn="l">
              <a:buFont typeface="Arial" panose="020B0604020202020204" pitchFamily="34" charset="0"/>
              <a:buChar char="•"/>
            </a:pPr>
            <a:r>
              <a:rPr lang="ru-RU" sz="2100" dirty="0"/>
              <a:t>Рекомендация: Тщательно планируйте и интегрируйте новое ПО с существующими системами и процессами. Это поможет избежать замедления и сбоев.</a:t>
            </a:r>
          </a:p>
          <a:p>
            <a:pPr algn="l"/>
            <a:r>
              <a:rPr lang="ru-RU" sz="2100" dirty="0"/>
              <a:t>Урок 4: Оценка рисков необходима.</a:t>
            </a:r>
          </a:p>
          <a:p>
            <a:pPr algn="l">
              <a:buFont typeface="Arial" panose="020B0604020202020204" pitchFamily="34" charset="0"/>
              <a:buChar char="•"/>
            </a:pPr>
            <a:r>
              <a:rPr lang="ru-RU" sz="2100" dirty="0"/>
              <a:t>Рекомендация: Проведите оценку рисков и разработайте стратегии управления рисками. Это поможет вам быть готовыми к непредвиденным ситуациям.</a:t>
            </a:r>
          </a:p>
          <a:p>
            <a:endParaRPr lang="ru-RU" dirty="0"/>
          </a:p>
        </p:txBody>
      </p:sp>
    </p:spTree>
    <p:extLst>
      <p:ext uri="{BB962C8B-B14F-4D97-AF65-F5344CB8AC3E}">
        <p14:creationId xmlns:p14="http://schemas.microsoft.com/office/powerpoint/2010/main" val="1782227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156992A-56FF-4688-88E5-B394CC2A276C}"/>
              </a:ext>
            </a:extLst>
          </p:cNvPr>
          <p:cNvSpPr>
            <a:spLocks noGrp="1"/>
          </p:cNvSpPr>
          <p:nvPr>
            <p:ph type="title"/>
          </p:nvPr>
        </p:nvSpPr>
        <p:spPr/>
        <p:txBody>
          <a:bodyPr/>
          <a:lstStyle/>
          <a:p>
            <a:r>
              <a:rPr lang="ru-RU" dirty="0"/>
              <a:t>Уроки, извлеченные из опыта</a:t>
            </a:r>
          </a:p>
        </p:txBody>
      </p:sp>
      <p:sp>
        <p:nvSpPr>
          <p:cNvPr id="3" name="Объект 2">
            <a:extLst>
              <a:ext uri="{FF2B5EF4-FFF2-40B4-BE49-F238E27FC236}">
                <a16:creationId xmlns:a16="http://schemas.microsoft.com/office/drawing/2014/main" id="{D7AB7E3E-40BF-4B02-8C59-5CCC15647722}"/>
              </a:ext>
            </a:extLst>
          </p:cNvPr>
          <p:cNvSpPr>
            <a:spLocks noGrp="1"/>
          </p:cNvSpPr>
          <p:nvPr>
            <p:ph idx="1"/>
          </p:nvPr>
        </p:nvSpPr>
        <p:spPr/>
        <p:txBody>
          <a:bodyPr>
            <a:normAutofit fontScale="92500" lnSpcReduction="20000"/>
          </a:bodyPr>
          <a:lstStyle/>
          <a:p>
            <a:pPr algn="l"/>
            <a:r>
              <a:rPr lang="ru-RU" sz="2100" dirty="0"/>
              <a:t>Урок 5: Безопасность и конфиденциальность данных приоритеты.</a:t>
            </a:r>
          </a:p>
          <a:p>
            <a:pPr algn="l">
              <a:buFont typeface="Arial" panose="020B0604020202020204" pitchFamily="34" charset="0"/>
              <a:buChar char="•"/>
            </a:pPr>
            <a:r>
              <a:rPr lang="ru-RU" sz="2100" dirty="0"/>
              <a:t>Рекомендация: Обеспечьте надежную защиту данных и конфиденциальность информации. Соблюдение стандартов безопасности критично.</a:t>
            </a:r>
          </a:p>
          <a:p>
            <a:pPr algn="l"/>
            <a:r>
              <a:rPr lang="ru-RU" sz="2100" dirty="0"/>
              <a:t>Урок 6: Планирование и тестирование предотвращают проблемы.</a:t>
            </a:r>
          </a:p>
          <a:p>
            <a:pPr algn="l">
              <a:buFont typeface="Arial" panose="020B0604020202020204" pitchFamily="34" charset="0"/>
              <a:buChar char="•"/>
            </a:pPr>
            <a:r>
              <a:rPr lang="ru-RU" sz="2100" dirty="0"/>
              <a:t>Рекомендация: Планируйте и проводите тестирование, чтобы выявить и устранить потенциальные проблемы до внедрения.</a:t>
            </a:r>
          </a:p>
          <a:p>
            <a:pPr algn="l"/>
            <a:r>
              <a:rPr lang="ru-RU" sz="2100" dirty="0"/>
              <a:t>Урок 7: Участие пользователя - ключ к успеху.</a:t>
            </a:r>
          </a:p>
          <a:p>
            <a:pPr algn="l">
              <a:buFont typeface="Arial" panose="020B0604020202020204" pitchFamily="34" charset="0"/>
              <a:buChar char="•"/>
            </a:pPr>
            <a:r>
              <a:rPr lang="ru-RU" sz="2100" dirty="0"/>
              <a:t>Рекомендация: Вовлекайте конечных пользователей в процесс внедрения. Их обратная связь и участие помогут улучшить продукт и процессы.</a:t>
            </a:r>
          </a:p>
          <a:p>
            <a:pPr algn="l"/>
            <a:r>
              <a:rPr lang="ru-RU" sz="2100" dirty="0"/>
              <a:t>Урок 8: Систематический подход и планирование решают многие проблемы.</a:t>
            </a:r>
          </a:p>
          <a:p>
            <a:pPr algn="l">
              <a:buFont typeface="Arial" panose="020B0604020202020204" pitchFamily="34" charset="0"/>
              <a:buChar char="•"/>
            </a:pPr>
            <a:r>
              <a:rPr lang="ru-RU" sz="2100" dirty="0"/>
              <a:t>Рекомендация: Подходите к внедрению ПО систематически и с учетом всех аспектов. Хорошее планирование и управление проектом помогут избежать хаоса и нерешительности.</a:t>
            </a:r>
          </a:p>
          <a:p>
            <a:endParaRPr lang="ru-RU" dirty="0"/>
          </a:p>
        </p:txBody>
      </p:sp>
    </p:spTree>
    <p:extLst>
      <p:ext uri="{BB962C8B-B14F-4D97-AF65-F5344CB8AC3E}">
        <p14:creationId xmlns:p14="http://schemas.microsoft.com/office/powerpoint/2010/main" val="42860306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2EA356-DE27-48D3-B66E-7E5D2E480160}"/>
              </a:ext>
            </a:extLst>
          </p:cNvPr>
          <p:cNvSpPr>
            <a:spLocks noGrp="1"/>
          </p:cNvSpPr>
          <p:nvPr>
            <p:ph type="title"/>
          </p:nvPr>
        </p:nvSpPr>
        <p:spPr/>
        <p:txBody>
          <a:bodyPr/>
          <a:lstStyle/>
          <a:p>
            <a:r>
              <a:rPr lang="ru-RU" dirty="0"/>
              <a:t>Роль команды по обеспечению качества</a:t>
            </a:r>
          </a:p>
        </p:txBody>
      </p:sp>
      <p:sp>
        <p:nvSpPr>
          <p:cNvPr id="3" name="Объект 2">
            <a:extLst>
              <a:ext uri="{FF2B5EF4-FFF2-40B4-BE49-F238E27FC236}">
                <a16:creationId xmlns:a16="http://schemas.microsoft.com/office/drawing/2014/main" id="{821D5B84-4E2B-4C69-AA78-2DDB9D44E882}"/>
              </a:ext>
            </a:extLst>
          </p:cNvPr>
          <p:cNvSpPr>
            <a:spLocks noGrp="1"/>
          </p:cNvSpPr>
          <p:nvPr>
            <p:ph idx="1"/>
          </p:nvPr>
        </p:nvSpPr>
        <p:spPr/>
        <p:txBody>
          <a:bodyPr>
            <a:normAutofit fontScale="92500" lnSpcReduction="20000"/>
          </a:bodyPr>
          <a:lstStyle/>
          <a:p>
            <a:pPr algn="l">
              <a:buFont typeface="+mj-lt"/>
              <a:buAutoNum type="arabicPeriod"/>
            </a:pPr>
            <a:r>
              <a:rPr lang="ru-RU" sz="2100" dirty="0"/>
              <a:t>Планирование качества: Команда по обеспечению качества участвует в разработке плана качества проекта. Этот план включает в себя стратегию и методологию, которые будут использоваться для обеспечения высокого качества продукта. В плане качества определяются критерии приемки, стандарты качества и процедуры тестирования.</a:t>
            </a:r>
          </a:p>
          <a:p>
            <a:pPr algn="l">
              <a:buFont typeface="+mj-lt"/>
              <a:buAutoNum type="arabicPeriod"/>
            </a:pPr>
            <a:r>
              <a:rPr lang="ru-RU" sz="2100" dirty="0"/>
              <a:t>Тестирование и верификация: Основная задача команды по обеспечению качества - это тестирование продукта на всех его этапах разработки. Это включает в себя функциональное тестирование, интеграционное тестирование, тестирование производительности, безопасности и другие виды тестов. Они убеждаются, что продукт соответствует заданным требованиям и работает корректно.</a:t>
            </a:r>
          </a:p>
          <a:p>
            <a:pPr algn="l">
              <a:buFont typeface="+mj-lt"/>
              <a:buAutoNum type="arabicPeriod"/>
            </a:pPr>
            <a:r>
              <a:rPr lang="ru-RU" sz="2100" dirty="0"/>
              <a:t>Автоматизированное тестирование: Команда разрабатывает и поддерживает автоматизированные тесты, которые позволяют быстро и эффективно проверять функциональность продукта. Это снижает риски человеческой ошибки и ускоряет процесс тестирования.</a:t>
            </a:r>
          </a:p>
          <a:p>
            <a:pPr algn="l">
              <a:buFont typeface="+mj-lt"/>
              <a:buAutoNum type="arabicPeriod"/>
            </a:pPr>
            <a:r>
              <a:rPr lang="ru-RU" sz="2100" dirty="0"/>
              <a:t>Мониторинг и анализ производительности: Они следят за производительностью приложения в реальном времени и в процессе его эксплуатации. При необходимости они предпринимают меры для улучшения производительности и стабильности продукта.</a:t>
            </a:r>
          </a:p>
          <a:p>
            <a:endParaRPr lang="ru-RU" dirty="0"/>
          </a:p>
        </p:txBody>
      </p:sp>
    </p:spTree>
    <p:extLst>
      <p:ext uri="{BB962C8B-B14F-4D97-AF65-F5344CB8AC3E}">
        <p14:creationId xmlns:p14="http://schemas.microsoft.com/office/powerpoint/2010/main" val="25092053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EFFF9D-1A87-4984-92A6-6329FF65EF40}"/>
              </a:ext>
            </a:extLst>
          </p:cNvPr>
          <p:cNvSpPr>
            <a:spLocks noGrp="1"/>
          </p:cNvSpPr>
          <p:nvPr>
            <p:ph type="title"/>
          </p:nvPr>
        </p:nvSpPr>
        <p:spPr/>
        <p:txBody>
          <a:bodyPr/>
          <a:lstStyle/>
          <a:p>
            <a:r>
              <a:rPr lang="ru-RU" dirty="0"/>
              <a:t>Роль команды по обеспечению качества</a:t>
            </a:r>
          </a:p>
        </p:txBody>
      </p:sp>
      <p:sp>
        <p:nvSpPr>
          <p:cNvPr id="3" name="Объект 2">
            <a:extLst>
              <a:ext uri="{FF2B5EF4-FFF2-40B4-BE49-F238E27FC236}">
                <a16:creationId xmlns:a16="http://schemas.microsoft.com/office/drawing/2014/main" id="{E1AC7464-37A8-4CAA-85B4-25A8E4F20043}"/>
              </a:ext>
            </a:extLst>
          </p:cNvPr>
          <p:cNvSpPr>
            <a:spLocks noGrp="1"/>
          </p:cNvSpPr>
          <p:nvPr>
            <p:ph idx="1"/>
          </p:nvPr>
        </p:nvSpPr>
        <p:spPr/>
        <p:txBody>
          <a:bodyPr>
            <a:normAutofit fontScale="92500" lnSpcReduction="20000"/>
          </a:bodyPr>
          <a:lstStyle/>
          <a:p>
            <a:pPr algn="l">
              <a:buFont typeface="+mj-lt"/>
              <a:buAutoNum type="arabicPeriod"/>
            </a:pPr>
            <a:r>
              <a:rPr lang="ru-RU" sz="2100" dirty="0"/>
              <a:t>Обратная связь и отчетность: Команда по обеспечению качества предоставляет регулярные отчеты о статусе качества проекта руководству и другим заинтересованным сторонам. Эти отчеты включают в себя информацию о найденных ошибках, прогрессе в исправлении дефектов и рекомендации по улучшению качества продукта.</a:t>
            </a:r>
          </a:p>
          <a:p>
            <a:pPr algn="l">
              <a:buFont typeface="+mj-lt"/>
              <a:buAutoNum type="arabicPeriod"/>
            </a:pPr>
            <a:r>
              <a:rPr lang="ru-RU" sz="2100" dirty="0"/>
              <a:t>Управление рисками: Команда по обеспечению качества активно участвует в идентификации и управлении рисками, связанными с качеством продукта. Они помогают в оценке потенциальных угроз качеству и разрабатывают стратегии для их предотвращения или решения.</a:t>
            </a:r>
          </a:p>
          <a:p>
            <a:pPr algn="l">
              <a:buFont typeface="+mj-lt"/>
              <a:buAutoNum type="arabicPeriod"/>
            </a:pPr>
            <a:r>
              <a:rPr lang="ru-RU" sz="2100" dirty="0"/>
              <a:t>Обучение и развитие: Команда по обеспечению качества следит за актуальными методами и технологиями в области обеспечения качества. Они обучаются новым методам тестирования и следят за развитием инструментов и практик в области качества.</a:t>
            </a:r>
          </a:p>
          <a:p>
            <a:pPr algn="l">
              <a:buFont typeface="+mj-lt"/>
              <a:buAutoNum type="arabicPeriod"/>
            </a:pPr>
            <a:r>
              <a:rPr lang="ru-RU" sz="2100" dirty="0"/>
              <a:t>Обеспечение стандартов и соответствия: Они гарантируют, что разработка и тестирование выполняются в соответствии с установленными стандартами и требованиями. Это включает в себя соблюдение международных стандартов качества, а также специфических стандартов отрасли.</a:t>
            </a:r>
          </a:p>
          <a:p>
            <a:endParaRPr lang="ru-RU" dirty="0"/>
          </a:p>
        </p:txBody>
      </p:sp>
    </p:spTree>
    <p:extLst>
      <p:ext uri="{BB962C8B-B14F-4D97-AF65-F5344CB8AC3E}">
        <p14:creationId xmlns:p14="http://schemas.microsoft.com/office/powerpoint/2010/main" val="33174042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72CB994-F999-401F-B458-9A065CAFA9A1}"/>
              </a:ext>
            </a:extLst>
          </p:cNvPr>
          <p:cNvSpPr>
            <a:spLocks noGrp="1"/>
          </p:cNvSpPr>
          <p:nvPr>
            <p:ph type="title"/>
          </p:nvPr>
        </p:nvSpPr>
        <p:spPr/>
        <p:txBody>
          <a:bodyPr/>
          <a:lstStyle/>
          <a:p>
            <a:r>
              <a:rPr lang="ru-RU" dirty="0"/>
              <a:t>Управление изменениями и конфигурацией</a:t>
            </a:r>
          </a:p>
        </p:txBody>
      </p:sp>
      <p:sp>
        <p:nvSpPr>
          <p:cNvPr id="3" name="Объект 2">
            <a:extLst>
              <a:ext uri="{FF2B5EF4-FFF2-40B4-BE49-F238E27FC236}">
                <a16:creationId xmlns:a16="http://schemas.microsoft.com/office/drawing/2014/main" id="{C846A202-545C-4AB0-99CF-C3DD8588A496}"/>
              </a:ext>
            </a:extLst>
          </p:cNvPr>
          <p:cNvSpPr>
            <a:spLocks noGrp="1"/>
          </p:cNvSpPr>
          <p:nvPr>
            <p:ph idx="1"/>
          </p:nvPr>
        </p:nvSpPr>
        <p:spPr/>
        <p:txBody>
          <a:bodyPr>
            <a:normAutofit fontScale="92500" lnSpcReduction="20000"/>
          </a:bodyPr>
          <a:lstStyle/>
          <a:p>
            <a:pPr algn="l">
              <a:buFont typeface="+mj-lt"/>
              <a:buAutoNum type="arabicPeriod"/>
            </a:pPr>
            <a:r>
              <a:rPr lang="ru-RU" sz="2100" dirty="0"/>
              <a:t>Идентификация и документация конфигурации: Важно четко определить и документировать компоненты и конфигурацию проекта, включая программное обеспечение, аппаратное оборудование, настройки и другие элементы. Это создает базу данных о конфигурации (Configuration Management Database или CMDB), которая помогает в отслеживании изменений и управлении конфигурацией.</a:t>
            </a:r>
          </a:p>
          <a:p>
            <a:pPr algn="l">
              <a:buFont typeface="+mj-lt"/>
              <a:buAutoNum type="arabicPeriod"/>
            </a:pPr>
            <a:r>
              <a:rPr lang="ru-RU" sz="2100" dirty="0"/>
              <a:t>Контроль изменений: Управление изменениями включает в себя процессы по запросу, оценке, одобрению и регистрации изменений в проекте. Каждое изменение должно быть тщательно рассмотрено, и его воздействие на проект и среду должно быть оценено.</a:t>
            </a:r>
          </a:p>
          <a:p>
            <a:pPr algn="l">
              <a:buFont typeface="+mj-lt"/>
              <a:buAutoNum type="arabicPeriod"/>
            </a:pPr>
            <a:r>
              <a:rPr lang="ru-RU" sz="2100" dirty="0"/>
              <a:t>Версионность и аудит изменений: Важно вести журнал всех изменений в конфигурации, включая информацию о том, кто внес изменения, когда и почему. Это обеспечивает прозрачность и возможность анализа в случае проблем.</a:t>
            </a:r>
          </a:p>
          <a:p>
            <a:pPr algn="l">
              <a:buFont typeface="+mj-lt"/>
              <a:buAutoNum type="arabicPeriod"/>
            </a:pPr>
            <a:r>
              <a:rPr lang="ru-RU" sz="2100" dirty="0"/>
              <a:t>Управление изменениями в программном обеспечении: Программное обеспечение часто подвергается изменениям, таким как обновления, исправления ошибок и новые функции. Управление этими изменениями включает в себя тестирование, версионность и управление зависимостями между разными компонентами программного обеспечения.</a:t>
            </a:r>
          </a:p>
          <a:p>
            <a:endParaRPr lang="ru-RU" dirty="0"/>
          </a:p>
        </p:txBody>
      </p:sp>
    </p:spTree>
    <p:extLst>
      <p:ext uri="{BB962C8B-B14F-4D97-AF65-F5344CB8AC3E}">
        <p14:creationId xmlns:p14="http://schemas.microsoft.com/office/powerpoint/2010/main" val="5678066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47959A-7C28-4DB8-9F94-2B93723E537B}"/>
              </a:ext>
            </a:extLst>
          </p:cNvPr>
          <p:cNvSpPr>
            <a:spLocks noGrp="1"/>
          </p:cNvSpPr>
          <p:nvPr>
            <p:ph type="title"/>
          </p:nvPr>
        </p:nvSpPr>
        <p:spPr/>
        <p:txBody>
          <a:bodyPr/>
          <a:lstStyle/>
          <a:p>
            <a:r>
              <a:rPr lang="ru-RU" dirty="0"/>
              <a:t>Управление изменениями и конфигурацией</a:t>
            </a:r>
          </a:p>
        </p:txBody>
      </p:sp>
      <p:sp>
        <p:nvSpPr>
          <p:cNvPr id="3" name="Объект 2">
            <a:extLst>
              <a:ext uri="{FF2B5EF4-FFF2-40B4-BE49-F238E27FC236}">
                <a16:creationId xmlns:a16="http://schemas.microsoft.com/office/drawing/2014/main" id="{0C039B9B-B685-4470-B1EF-A01A9D4EC7B3}"/>
              </a:ext>
            </a:extLst>
          </p:cNvPr>
          <p:cNvSpPr>
            <a:spLocks noGrp="1"/>
          </p:cNvSpPr>
          <p:nvPr>
            <p:ph idx="1"/>
          </p:nvPr>
        </p:nvSpPr>
        <p:spPr/>
        <p:txBody>
          <a:bodyPr>
            <a:normAutofit fontScale="85000" lnSpcReduction="10000"/>
          </a:bodyPr>
          <a:lstStyle/>
          <a:p>
            <a:pPr algn="l">
              <a:buFont typeface="+mj-lt"/>
              <a:buAutoNum type="arabicPeriod"/>
            </a:pPr>
            <a:r>
              <a:rPr lang="ru-RU" dirty="0"/>
              <a:t>Управление изменениями в инфраструктуре: Когда проект включает в себя изменения в инфраструктуре, такие как настройки сети, серверы или оборудование, важно тщательно планировать и координировать эти изменения, чтобы избежать конфликтов и сбоев.</a:t>
            </a:r>
          </a:p>
          <a:p>
            <a:pPr algn="l">
              <a:buFont typeface="+mj-lt"/>
              <a:buAutoNum type="arabicPeriod"/>
            </a:pPr>
            <a:r>
              <a:rPr lang="ru-RU" dirty="0"/>
              <a:t>Согласование изменений и релизов: Перед выпуском новой версии проекта важно убедиться, что все изменения согласованы и протестированы. Это включает в себя процессы согласования релизов, участие команды по обеспечению качества и других заинтересованных сторон.</a:t>
            </a:r>
          </a:p>
          <a:p>
            <a:pPr algn="l">
              <a:buFont typeface="+mj-lt"/>
              <a:buAutoNum type="arabicPeriod"/>
            </a:pPr>
            <a:r>
              <a:rPr lang="ru-RU" dirty="0"/>
              <a:t>Управление рисками: Управление изменениями также включает в себя оценку рисков, связанных с изменениями. Это помогает выявить потенциальные угрозы для стабильности и надежности проекта и разработать стратегии и контрмеры для их снижения.</a:t>
            </a:r>
          </a:p>
          <a:p>
            <a:pPr algn="l">
              <a:buFont typeface="+mj-lt"/>
              <a:buAutoNum type="arabicPeriod"/>
            </a:pPr>
            <a:r>
              <a:rPr lang="ru-RU" dirty="0"/>
              <a:t>Документация и отчетность: Все изменения и конфигурационные элементы должны быть документированы, и должны быть предоставлены отчеты о статусе и истории изменений. Это обеспечивает прозрачность и позволяет легко отслеживать и анализировать изменения в будущем.</a:t>
            </a:r>
          </a:p>
          <a:p>
            <a:pPr algn="l">
              <a:buFont typeface="+mj-lt"/>
              <a:buAutoNum type="arabicPeriod"/>
            </a:pPr>
            <a:r>
              <a:rPr lang="ru-RU" dirty="0"/>
              <a:t>Управление зависимостями: В проектах могут быть зависимости между различными компонентами и изменениями. Управление этими зависимостями помогает избежать конфликтов и обеспечивает согласованность изменений.</a:t>
            </a:r>
          </a:p>
          <a:p>
            <a:endParaRPr lang="ru-RU" dirty="0"/>
          </a:p>
        </p:txBody>
      </p:sp>
    </p:spTree>
    <p:extLst>
      <p:ext uri="{BB962C8B-B14F-4D97-AF65-F5344CB8AC3E}">
        <p14:creationId xmlns:p14="http://schemas.microsoft.com/office/powerpoint/2010/main" val="269169571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ADA18EB-77DE-4DB6-81E9-DD5B68A522CA}"/>
              </a:ext>
            </a:extLst>
          </p:cNvPr>
          <p:cNvSpPr>
            <a:spLocks noGrp="1"/>
          </p:cNvSpPr>
          <p:nvPr>
            <p:ph type="title"/>
          </p:nvPr>
        </p:nvSpPr>
        <p:spPr/>
        <p:txBody>
          <a:bodyPr/>
          <a:lstStyle/>
          <a:p>
            <a:r>
              <a:rPr lang="ru-RU" dirty="0"/>
              <a:t>Постоянное улучшение и обратная связь</a:t>
            </a:r>
          </a:p>
        </p:txBody>
      </p:sp>
      <p:sp>
        <p:nvSpPr>
          <p:cNvPr id="3" name="Объект 2">
            <a:extLst>
              <a:ext uri="{FF2B5EF4-FFF2-40B4-BE49-F238E27FC236}">
                <a16:creationId xmlns:a16="http://schemas.microsoft.com/office/drawing/2014/main" id="{6206D2F3-9F77-4022-9B1C-3E0C592A9C71}"/>
              </a:ext>
            </a:extLst>
          </p:cNvPr>
          <p:cNvSpPr>
            <a:spLocks noGrp="1"/>
          </p:cNvSpPr>
          <p:nvPr>
            <p:ph idx="1"/>
          </p:nvPr>
        </p:nvSpPr>
        <p:spPr>
          <a:xfrm>
            <a:off x="1097280" y="1845734"/>
            <a:ext cx="10058400" cy="4504266"/>
          </a:xfrm>
        </p:spPr>
        <p:txBody>
          <a:bodyPr>
            <a:normAutofit fontScale="77500" lnSpcReduction="20000"/>
          </a:bodyPr>
          <a:lstStyle/>
          <a:p>
            <a:pPr algn="l"/>
            <a:r>
              <a:rPr lang="ru-RU" sz="2100" b="1" dirty="0"/>
              <a:t>1. Постоянное улучшение (</a:t>
            </a:r>
            <a:r>
              <a:rPr lang="ru-RU" sz="2100" b="1" dirty="0" err="1"/>
              <a:t>Continuous</a:t>
            </a:r>
            <a:r>
              <a:rPr lang="ru-RU" sz="2100" b="1" dirty="0"/>
              <a:t> </a:t>
            </a:r>
            <a:r>
              <a:rPr lang="ru-RU" sz="2100" b="1" dirty="0" err="1"/>
              <a:t>Improvement</a:t>
            </a:r>
            <a:r>
              <a:rPr lang="ru-RU" sz="2100" b="1" dirty="0"/>
              <a:t>):</a:t>
            </a:r>
          </a:p>
          <a:p>
            <a:pPr algn="l"/>
            <a:r>
              <a:rPr lang="ru-RU" sz="2100" dirty="0"/>
              <a:t>Постоянное улучшение, также известное как принцип </a:t>
            </a:r>
            <a:r>
              <a:rPr lang="ru-RU" sz="2100" dirty="0" err="1"/>
              <a:t>Кайзен</a:t>
            </a:r>
            <a:r>
              <a:rPr lang="ru-RU" sz="2100" dirty="0"/>
              <a:t> (</a:t>
            </a:r>
            <a:r>
              <a:rPr lang="ru-RU" sz="2100" dirty="0" err="1"/>
              <a:t>Kaizen</a:t>
            </a:r>
            <a:r>
              <a:rPr lang="ru-RU" sz="2100" dirty="0"/>
              <a:t>), представляет собой стратегию, направленную на постоянное совершенствование процессов, продуктов и услуг. В контексте ИТ-проектов это означает, что команда стремится к постоянному улучшению всех аспектов проекта, начиная с процессов разработки и заканчивая качеством и производительностью продукта.</a:t>
            </a:r>
          </a:p>
          <a:p>
            <a:pPr algn="l"/>
            <a:r>
              <a:rPr lang="ru-RU" sz="2100" dirty="0"/>
              <a:t>Процесс постоянного улучшения включает в себя следующие шаги:</a:t>
            </a:r>
          </a:p>
          <a:p>
            <a:pPr algn="l">
              <a:buFont typeface="Arial" panose="020B0604020202020204" pitchFamily="34" charset="0"/>
              <a:buChar char="•"/>
            </a:pPr>
            <a:r>
              <a:rPr lang="ru-RU" sz="2100" dirty="0"/>
              <a:t>Определение целей улучшения: Цели должны быть четко определены, чтобы команда знала, к чему стремиться.</a:t>
            </a:r>
          </a:p>
          <a:p>
            <a:pPr algn="l">
              <a:buFont typeface="Arial" panose="020B0604020202020204" pitchFamily="34" charset="0"/>
              <a:buChar char="•"/>
            </a:pPr>
            <a:r>
              <a:rPr lang="ru-RU" sz="2100" dirty="0"/>
              <a:t>Измерение текущего состояния: Необходимо оценить, как в настоящее время функционируют процессы и продукт.</a:t>
            </a:r>
          </a:p>
          <a:p>
            <a:pPr algn="l">
              <a:buFont typeface="Arial" panose="020B0604020202020204" pitchFamily="34" charset="0"/>
              <a:buChar char="•"/>
            </a:pPr>
            <a:r>
              <a:rPr lang="ru-RU" sz="2100" dirty="0"/>
              <a:t>Анализ данных и причин проблем: Путем анализа данных и выявления причин проблем можно определить, какие аспекты проекта нуждаются в улучшении.</a:t>
            </a:r>
          </a:p>
          <a:p>
            <a:pPr algn="l">
              <a:buFont typeface="Arial" panose="020B0604020202020204" pitchFamily="34" charset="0"/>
              <a:buChar char="•"/>
            </a:pPr>
            <a:r>
              <a:rPr lang="ru-RU" sz="2100" dirty="0"/>
              <a:t>Внедрение изменений: Основываясь на анализе, команда реализует изменения, направленные на улучшение.</a:t>
            </a:r>
          </a:p>
          <a:p>
            <a:pPr algn="l">
              <a:buFont typeface="Arial" panose="020B0604020202020204" pitchFamily="34" charset="0"/>
              <a:buChar char="•"/>
            </a:pPr>
            <a:r>
              <a:rPr lang="ru-RU" sz="2100" dirty="0"/>
              <a:t>Мониторинг и измерение результатов: После внедрения изменений следует постоянно мониторить результаты и измерять, насколько успешными они были.</a:t>
            </a:r>
          </a:p>
          <a:p>
            <a:pPr algn="l">
              <a:buFont typeface="Arial" panose="020B0604020202020204" pitchFamily="34" charset="0"/>
              <a:buChar char="•"/>
            </a:pPr>
            <a:r>
              <a:rPr lang="ru-RU" sz="2100" dirty="0"/>
              <a:t>Цикл улучшения: Процесс постоянного улучшения становится непрерывным циклом, где каждая итерация ведет к новым улучшениям.</a:t>
            </a:r>
          </a:p>
          <a:p>
            <a:endParaRPr lang="ru-RU" dirty="0"/>
          </a:p>
        </p:txBody>
      </p:sp>
    </p:spTree>
    <p:extLst>
      <p:ext uri="{BB962C8B-B14F-4D97-AF65-F5344CB8AC3E}">
        <p14:creationId xmlns:p14="http://schemas.microsoft.com/office/powerpoint/2010/main" val="1687244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B5F3FB-2F27-49F3-A6A3-1FB1650ECC39}"/>
              </a:ext>
            </a:extLst>
          </p:cNvPr>
          <p:cNvSpPr>
            <a:spLocks noGrp="1"/>
          </p:cNvSpPr>
          <p:nvPr>
            <p:ph type="title"/>
          </p:nvPr>
        </p:nvSpPr>
        <p:spPr/>
        <p:txBody>
          <a:bodyPr/>
          <a:lstStyle/>
          <a:p>
            <a:r>
              <a:rPr lang="ru-RU" dirty="0"/>
              <a:t>Постоянное улучшение и обратная связь</a:t>
            </a:r>
          </a:p>
        </p:txBody>
      </p:sp>
      <p:sp>
        <p:nvSpPr>
          <p:cNvPr id="3" name="Объект 2">
            <a:extLst>
              <a:ext uri="{FF2B5EF4-FFF2-40B4-BE49-F238E27FC236}">
                <a16:creationId xmlns:a16="http://schemas.microsoft.com/office/drawing/2014/main" id="{CBAAE0B7-0784-4C3E-A201-B5789B78BBC7}"/>
              </a:ext>
            </a:extLst>
          </p:cNvPr>
          <p:cNvSpPr>
            <a:spLocks noGrp="1"/>
          </p:cNvSpPr>
          <p:nvPr>
            <p:ph idx="1"/>
          </p:nvPr>
        </p:nvSpPr>
        <p:spPr>
          <a:xfrm>
            <a:off x="1097280" y="1845734"/>
            <a:ext cx="10058400" cy="4491566"/>
          </a:xfrm>
        </p:spPr>
        <p:txBody>
          <a:bodyPr>
            <a:normAutofit fontScale="92500" lnSpcReduction="10000"/>
          </a:bodyPr>
          <a:lstStyle/>
          <a:p>
            <a:pPr algn="l"/>
            <a:r>
              <a:rPr lang="ru-RU" sz="2100" b="1" dirty="0"/>
              <a:t>2. Обратная связь (</a:t>
            </a:r>
            <a:r>
              <a:rPr lang="ru-RU" sz="2100" b="1" dirty="0" err="1"/>
              <a:t>Feedback</a:t>
            </a:r>
            <a:r>
              <a:rPr lang="ru-RU" sz="2100" b="1" dirty="0"/>
              <a:t>):</a:t>
            </a:r>
          </a:p>
          <a:p>
            <a:pPr algn="l"/>
            <a:r>
              <a:rPr lang="ru-RU" sz="2100" dirty="0"/>
              <a:t>Обратная связь - это обмен информацией о продукте и процессах между членами команды и заинтересованными сторонами, такими как заказчики и конечные пользователи. Обратная связь может быть положительной (похвала) или негативной (предложения по улучшению).</a:t>
            </a:r>
          </a:p>
          <a:p>
            <a:pPr algn="l"/>
            <a:r>
              <a:rPr lang="ru-RU" sz="2100" dirty="0"/>
              <a:t>Роль обратной связи в ИТ-проектах:</a:t>
            </a:r>
          </a:p>
          <a:p>
            <a:pPr algn="l">
              <a:buFont typeface="Arial" panose="020B0604020202020204" pitchFamily="34" charset="0"/>
              <a:buChar char="•"/>
            </a:pPr>
            <a:r>
              <a:rPr lang="ru-RU" sz="2100" dirty="0"/>
              <a:t>Уточнение требований: Обратная связь от заказчика или конечных пользователей может помочь лучше понять их потребности и ожидания, что помогает точнее определить требования к проекту.</a:t>
            </a:r>
          </a:p>
          <a:p>
            <a:pPr algn="l">
              <a:buFont typeface="Arial" panose="020B0604020202020204" pitchFamily="34" charset="0"/>
              <a:buChar char="•"/>
            </a:pPr>
            <a:r>
              <a:rPr lang="ru-RU" sz="2100" dirty="0"/>
              <a:t>Оценка качества продукта: Обратная связь пользователей о качестве и функциональности продукта помогает выявить проблемы и дефекты.</a:t>
            </a:r>
          </a:p>
          <a:p>
            <a:pPr algn="l">
              <a:buFont typeface="Arial" panose="020B0604020202020204" pitchFamily="34" charset="0"/>
              <a:buChar char="•"/>
            </a:pPr>
            <a:r>
              <a:rPr lang="ru-RU" sz="2100" dirty="0"/>
              <a:t>Оценка процессов разработки: Обратная связь команды разработки и тестирования может привести к улучшению процессов и методологий разработки.</a:t>
            </a:r>
          </a:p>
          <a:p>
            <a:pPr algn="l">
              <a:buFont typeface="Arial" panose="020B0604020202020204" pitchFamily="34" charset="0"/>
              <a:buChar char="•"/>
            </a:pPr>
            <a:r>
              <a:rPr lang="ru-RU" sz="2100" dirty="0"/>
              <a:t>Управление ожиданиями: Обратная связь может использоваться для управления ожиданиями заказчика и обеспечения прозрачности в проекте.</a:t>
            </a:r>
          </a:p>
          <a:p>
            <a:endParaRPr lang="ru-RU" dirty="0"/>
          </a:p>
        </p:txBody>
      </p:sp>
    </p:spTree>
    <p:extLst>
      <p:ext uri="{BB962C8B-B14F-4D97-AF65-F5344CB8AC3E}">
        <p14:creationId xmlns:p14="http://schemas.microsoft.com/office/powerpoint/2010/main" val="34097121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E5D0AE-6A7A-438C-8735-CAB29386BCE6}"/>
              </a:ext>
            </a:extLst>
          </p:cNvPr>
          <p:cNvSpPr>
            <a:spLocks noGrp="1"/>
          </p:cNvSpPr>
          <p:nvPr>
            <p:ph type="title"/>
          </p:nvPr>
        </p:nvSpPr>
        <p:spPr/>
        <p:txBody>
          <a:bodyPr/>
          <a:lstStyle/>
          <a:p>
            <a:r>
              <a:rPr lang="ru-RU" dirty="0"/>
              <a:t>Подведение итогов</a:t>
            </a:r>
          </a:p>
        </p:txBody>
      </p:sp>
      <p:sp>
        <p:nvSpPr>
          <p:cNvPr id="3" name="Объект 2">
            <a:extLst>
              <a:ext uri="{FF2B5EF4-FFF2-40B4-BE49-F238E27FC236}">
                <a16:creationId xmlns:a16="http://schemas.microsoft.com/office/drawing/2014/main" id="{6915B4C5-EC57-45A0-8197-BB90A493AB0A}"/>
              </a:ext>
            </a:extLst>
          </p:cNvPr>
          <p:cNvSpPr>
            <a:spLocks noGrp="1"/>
          </p:cNvSpPr>
          <p:nvPr>
            <p:ph idx="1"/>
          </p:nvPr>
        </p:nvSpPr>
        <p:spPr/>
        <p:txBody>
          <a:bodyPr>
            <a:normAutofit fontScale="92500" lnSpcReduction="20000"/>
          </a:bodyPr>
          <a:lstStyle/>
          <a:p>
            <a:pPr algn="l">
              <a:buFont typeface="+mj-lt"/>
              <a:buAutoNum type="arabicPeriod"/>
            </a:pPr>
            <a:r>
              <a:rPr lang="ru-RU" sz="2100" dirty="0"/>
              <a:t>Важность анализа рисков: Анализ рисков играет решающую роль в успешном завершении ИТ-проектов. Понимание потенциальных угроз и разработка стратегий и контрмер помогают снизить риск неудачи, бюджетных перерасходов и проблем в проекте.</a:t>
            </a:r>
          </a:p>
          <a:p>
            <a:pPr algn="l">
              <a:buFont typeface="+mj-lt"/>
              <a:buAutoNum type="arabicPeriod"/>
            </a:pPr>
            <a:r>
              <a:rPr lang="ru-RU" sz="2100" dirty="0"/>
              <a:t>Роль команды по обеспечению качества: Команда по обеспечению качества является неотъемлемой частью проекта, гарантирующей соответствие продукта установленным стандартам и требованиям. Ее задачи включают в себя планирование качества, тестирование, мониторинг и улучшение процессов разработки.</a:t>
            </a:r>
          </a:p>
          <a:p>
            <a:pPr algn="l">
              <a:buFont typeface="+mj-lt"/>
              <a:buAutoNum type="arabicPeriod"/>
            </a:pPr>
            <a:r>
              <a:rPr lang="ru-RU" sz="2100" dirty="0"/>
              <a:t>Управление изменениями и конфигурацией: Эффективное управление изменениями и конфигурацией обеспечивает стабильность и надежность проекта. Это включает в себя идентификацию, документацию, оценку рисков, и планирование изменений в проекте.</a:t>
            </a:r>
          </a:p>
          <a:p>
            <a:pPr algn="l">
              <a:buFont typeface="+mj-lt"/>
              <a:buAutoNum type="arabicPeriod"/>
            </a:pPr>
            <a:r>
              <a:rPr lang="ru-RU" sz="2100" dirty="0"/>
              <a:t>Постоянное улучшение и обратная связь: Принципы постоянного улучшения (</a:t>
            </a:r>
            <a:r>
              <a:rPr lang="ru-RU" sz="2100" dirty="0" err="1"/>
              <a:t>Continuous</a:t>
            </a:r>
            <a:r>
              <a:rPr lang="ru-RU" sz="2100" dirty="0"/>
              <a:t> </a:t>
            </a:r>
            <a:r>
              <a:rPr lang="ru-RU" sz="2100" dirty="0" err="1"/>
              <a:t>Improvement</a:t>
            </a:r>
            <a:r>
              <a:rPr lang="ru-RU" sz="2100" dirty="0"/>
              <a:t>) и обратной связи (</a:t>
            </a:r>
            <a:r>
              <a:rPr lang="ru-RU" sz="2100" dirty="0" err="1"/>
              <a:t>Feedback</a:t>
            </a:r>
            <a:r>
              <a:rPr lang="ru-RU" sz="2100" dirty="0"/>
              <a:t>) позволяют командам постоянно совершенствовать процессы, продукты и взаимодействие с заинтересованными сторонами. Эти принципы создают фундамент для адаптации к изменяющимся условиям и удовлетворению потребностей пользователей.</a:t>
            </a:r>
          </a:p>
          <a:p>
            <a:endParaRPr lang="ru-RU" dirty="0"/>
          </a:p>
        </p:txBody>
      </p:sp>
    </p:spTree>
    <p:extLst>
      <p:ext uri="{BB962C8B-B14F-4D97-AF65-F5344CB8AC3E}">
        <p14:creationId xmlns:p14="http://schemas.microsoft.com/office/powerpoint/2010/main" val="27121986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4CD864-5924-4CD3-93B1-0219CE4513B6}"/>
              </a:ext>
            </a:extLst>
          </p:cNvPr>
          <p:cNvSpPr>
            <a:spLocks noGrp="1"/>
          </p:cNvSpPr>
          <p:nvPr>
            <p:ph type="title"/>
          </p:nvPr>
        </p:nvSpPr>
        <p:spPr/>
        <p:txBody>
          <a:bodyPr/>
          <a:lstStyle/>
          <a:p>
            <a:r>
              <a:rPr lang="ru-RU" dirty="0"/>
              <a:t>Значение анализа рисков и качества при внедрении ПО</a:t>
            </a:r>
          </a:p>
        </p:txBody>
      </p:sp>
      <p:sp>
        <p:nvSpPr>
          <p:cNvPr id="3" name="Объект 2">
            <a:extLst>
              <a:ext uri="{FF2B5EF4-FFF2-40B4-BE49-F238E27FC236}">
                <a16:creationId xmlns:a16="http://schemas.microsoft.com/office/drawing/2014/main" id="{4B70B2DD-1AA3-4E85-B8C7-2CBF51669577}"/>
              </a:ext>
            </a:extLst>
          </p:cNvPr>
          <p:cNvSpPr>
            <a:spLocks noGrp="1"/>
          </p:cNvSpPr>
          <p:nvPr>
            <p:ph idx="1"/>
          </p:nvPr>
        </p:nvSpPr>
        <p:spPr/>
        <p:txBody>
          <a:bodyPr>
            <a:normAutofit fontScale="85000" lnSpcReduction="10000"/>
          </a:bodyPr>
          <a:lstStyle/>
          <a:p>
            <a:pPr algn="l">
              <a:buFont typeface="+mj-lt"/>
              <a:buAutoNum type="arabicPeriod"/>
            </a:pPr>
            <a:r>
              <a:rPr lang="ru-RU" dirty="0"/>
              <a:t>Повышение вероятности успеха проекта: Анализ рисков позволяет идентифицировать потенциальные проблемы и угрозы на ранних этапах проекта. Это дает команде возможность разработать стратегии по снижению рисков и повышению вероятности успешного завершения проекта.</a:t>
            </a:r>
          </a:p>
          <a:p>
            <a:pPr algn="l">
              <a:buFont typeface="+mj-lt"/>
              <a:buAutoNum type="arabicPeriod"/>
            </a:pPr>
            <a:r>
              <a:rPr lang="ru-RU" dirty="0"/>
              <a:t>Соблюдение бюджета и сроков: Эффективный анализ рисков помогает предотвратить бюджетные перерасходы и задержки в сроках. Заблаговременное выявление рисков и разработка соответствующих мер позволяют избежать непредвиденных препятствий.</a:t>
            </a:r>
          </a:p>
          <a:p>
            <a:pPr algn="l">
              <a:buFont typeface="+mj-lt"/>
              <a:buAutoNum type="arabicPeriod"/>
            </a:pPr>
            <a:r>
              <a:rPr lang="ru-RU" dirty="0"/>
              <a:t>Удовлетворение клиентов: Качество продукта и уровень обслуживания имеют огромное значение для клиентов. Обеспечение качества и управление рисками позволяют создать продукт, который соответствует ожиданиям клиентов, что способствует их удовлетворенности и лояльности.</a:t>
            </a:r>
          </a:p>
          <a:p>
            <a:pPr algn="l">
              <a:buFont typeface="+mj-lt"/>
              <a:buAutoNum type="arabicPeriod"/>
            </a:pPr>
            <a:r>
              <a:rPr lang="ru-RU" dirty="0"/>
              <a:t>Повышение производительности и эффективности: Процессы управления качеством и рисками способствуют улучшению производительности и эффективности команды. Это позволяет сэкономить время и ресурсы, которые могут быть направлены на развитие и инновации.</a:t>
            </a:r>
          </a:p>
          <a:p>
            <a:pPr algn="l">
              <a:buFont typeface="+mj-lt"/>
              <a:buAutoNum type="arabicPeriod"/>
            </a:pPr>
            <a:r>
              <a:rPr lang="ru-RU" dirty="0"/>
              <a:t>Улучшение репутации и доверия: Компании, которые демонстрируют высокий стандарт качества и эффективное управление рисками, строят свою репутацию и доверие клиентов и партнеров. Это может привести к большему количеству возможностей и конкурентным преимуществам.</a:t>
            </a:r>
          </a:p>
          <a:p>
            <a:endParaRPr lang="ru-RU" dirty="0"/>
          </a:p>
        </p:txBody>
      </p:sp>
    </p:spTree>
    <p:extLst>
      <p:ext uri="{BB962C8B-B14F-4D97-AF65-F5344CB8AC3E}">
        <p14:creationId xmlns:p14="http://schemas.microsoft.com/office/powerpoint/2010/main" val="4078034103"/>
      </p:ext>
    </p:extLst>
  </p:cSld>
  <p:clrMapOvr>
    <a:masterClrMapping/>
  </p:clrMapOvr>
</p:sld>
</file>

<file path=ppt/theme/theme1.xml><?xml version="1.0" encoding="utf-8"?>
<a:theme xmlns:a="http://schemas.openxmlformats.org/drawingml/2006/main" name="Ретро">
  <a:themeElements>
    <a:clrScheme name="Ретро">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Ретро">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Ретро">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666</TotalTime>
  <Words>21680</Words>
  <Application>Microsoft Office PowerPoint</Application>
  <PresentationFormat>Широкоэкранный</PresentationFormat>
  <Paragraphs>823</Paragraphs>
  <Slides>63</Slides>
  <Notes>62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63</vt:i4>
      </vt:variant>
    </vt:vector>
  </HeadingPairs>
  <TitlesOfParts>
    <vt:vector size="68" baseType="lpstr">
      <vt:lpstr>Arial</vt:lpstr>
      <vt:lpstr>Calibri</vt:lpstr>
      <vt:lpstr>Calibri Light</vt:lpstr>
      <vt:lpstr>Söhne</vt:lpstr>
      <vt:lpstr>Ретро</vt:lpstr>
      <vt:lpstr>Анализ рисков и характеристик качества программного обеспечения при внедрении</vt:lpstr>
      <vt:lpstr>Качества программного обеспечения </vt:lpstr>
      <vt:lpstr>Основные характеристики качества</vt:lpstr>
      <vt:lpstr>Роль качества в удовлетворении пользователей и бизнеса</vt:lpstr>
      <vt:lpstr>Роль качества в удовлетворении пользователей и бизнеса</vt:lpstr>
      <vt:lpstr>Взаимосвязь между качеством и рисками</vt:lpstr>
      <vt:lpstr>Взаимосвязь между качеством и рисками</vt:lpstr>
      <vt:lpstr>Роль анализа рисков при внедрении ПО</vt:lpstr>
      <vt:lpstr>Роль анализа рисков при внедрении ПО</vt:lpstr>
      <vt:lpstr>Надежность</vt:lpstr>
      <vt:lpstr>Надежность</vt:lpstr>
      <vt:lpstr>Производительность программного обеспечения</vt:lpstr>
      <vt:lpstr>Производительность программного обеспечения</vt:lpstr>
      <vt:lpstr>Безопасность</vt:lpstr>
      <vt:lpstr>Безопасность </vt:lpstr>
      <vt:lpstr>Поддерживаемость</vt:lpstr>
      <vt:lpstr>Поддерживаемость</vt:lpstr>
      <vt:lpstr>Тестирование</vt:lpstr>
      <vt:lpstr>Тестирование</vt:lpstr>
      <vt:lpstr>Мониторинг</vt:lpstr>
      <vt:lpstr>Мониторинг</vt:lpstr>
      <vt:lpstr>Обратная связь от пользователей</vt:lpstr>
      <vt:lpstr>Обратная связь от пользователей</vt:lpstr>
      <vt:lpstr>Идентификация рисков: Внутренние риски</vt:lpstr>
      <vt:lpstr>Идентификация рисков: Внутренние риски</vt:lpstr>
      <vt:lpstr>Идентификация рисков: Внешние  риски</vt:lpstr>
      <vt:lpstr>Идентификация рисков: Внешние  риски</vt:lpstr>
      <vt:lpstr>Классификация рисков: Технические риски</vt:lpstr>
      <vt:lpstr>Классификация рисков: Технические риски</vt:lpstr>
      <vt:lpstr>Классификация рисков: Технические риски</vt:lpstr>
      <vt:lpstr>Классификация рисков: Технические риски</vt:lpstr>
      <vt:lpstr>Классификация рисков: Организационные риски</vt:lpstr>
      <vt:lpstr>Классификация рисков: Организационные риски</vt:lpstr>
      <vt:lpstr>Оценка вероятности и воздействия рисков</vt:lpstr>
      <vt:lpstr>Оценка вероятности и воздействия рисков</vt:lpstr>
      <vt:lpstr>Оценка вероятности и воздействия рисков</vt:lpstr>
      <vt:lpstr>Разработка стратегий управления рисками</vt:lpstr>
      <vt:lpstr>Разработка стратегий управления рисками</vt:lpstr>
      <vt:lpstr>Разработка стратегий управления рисками</vt:lpstr>
      <vt:lpstr>Инструменты и методы для анализа рисков и качества. SWOT-анализ</vt:lpstr>
      <vt:lpstr>Инструменты и методы для анализа рисков и качества. SWOT-анализ</vt:lpstr>
      <vt:lpstr>Анализ FMEA</vt:lpstr>
      <vt:lpstr>Анализ FMEA</vt:lpstr>
      <vt:lpstr>Анализ FMEA</vt:lpstr>
      <vt:lpstr>Матрица рисков</vt:lpstr>
      <vt:lpstr>Матрица рисков</vt:lpstr>
      <vt:lpstr>Баланс между качеством и стоимостью</vt:lpstr>
      <vt:lpstr>Баланс между качеством и стоимостью</vt:lpstr>
      <vt:lpstr>Примеры успешных и неуспешных случаев . Практические примеры внедрения ПО</vt:lpstr>
      <vt:lpstr>Примеры успешных и неуспешных случаев . Практические примеры внедрения ПО</vt:lpstr>
      <vt:lpstr>Истории ошибках и их последствиях</vt:lpstr>
      <vt:lpstr>Истории ошибках и их последствиях</vt:lpstr>
      <vt:lpstr>Истории ошибках и их последствиях</vt:lpstr>
      <vt:lpstr>Уроки, извлеченные из опыта</vt:lpstr>
      <vt:lpstr>Уроки, извлеченные из опыта</vt:lpstr>
      <vt:lpstr>Роль команды по обеспечению качества</vt:lpstr>
      <vt:lpstr>Роль команды по обеспечению качества</vt:lpstr>
      <vt:lpstr>Управление изменениями и конфигурацией</vt:lpstr>
      <vt:lpstr>Управление изменениями и конфигурацией</vt:lpstr>
      <vt:lpstr>Постоянное улучшение и обратная связь</vt:lpstr>
      <vt:lpstr>Постоянное улучшение и обратная связь</vt:lpstr>
      <vt:lpstr>Подведение итогов</vt:lpstr>
      <vt:lpstr>Значение анализа рисков и качества при внедрении ПО</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Анализ рисков и характеристик качества программного обеспечения при внедрении</dc:title>
  <dc:creator>Андрей Курочкин</dc:creator>
  <cp:lastModifiedBy>Андрей Курочкин</cp:lastModifiedBy>
  <cp:revision>13</cp:revision>
  <dcterms:created xsi:type="dcterms:W3CDTF">2023-10-26T13:09:26Z</dcterms:created>
  <dcterms:modified xsi:type="dcterms:W3CDTF">2023-10-27T13:28:37Z</dcterms:modified>
</cp:coreProperties>
</file>